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305" r:id="rId2"/>
    <p:sldId id="330" r:id="rId3"/>
    <p:sldId id="283" r:id="rId4"/>
    <p:sldId id="312" r:id="rId5"/>
    <p:sldId id="331" r:id="rId6"/>
    <p:sldId id="323" r:id="rId7"/>
    <p:sldId id="325" r:id="rId8"/>
    <p:sldId id="316" r:id="rId9"/>
    <p:sldId id="307" r:id="rId10"/>
    <p:sldId id="326" r:id="rId11"/>
    <p:sldId id="327" r:id="rId12"/>
    <p:sldId id="328" r:id="rId13"/>
    <p:sldId id="302" r:id="rId14"/>
    <p:sldId id="285" r:id="rId15"/>
    <p:sldId id="263" r:id="rId16"/>
    <p:sldId id="286" r:id="rId17"/>
    <p:sldId id="329" r:id="rId18"/>
    <p:sldId id="290" r:id="rId19"/>
    <p:sldId id="291" r:id="rId20"/>
  </p:sldIdLst>
  <p:sldSz cx="12192000" cy="6858000"/>
  <p:notesSz cx="6797675" cy="9928225"/>
  <p:defaultTextStyle>
    <a:defPPr lvl="0">
      <a:defRPr lang="ru-RU"/>
    </a:defPPr>
    <a:lvl1pPr marL="0" lvl="0" algn="l" defTabSz="914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9" lvl="1" algn="l" defTabSz="914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8" lvl="2" algn="l" defTabSz="914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6" lvl="3" algn="l" defTabSz="914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15" lvl="4" algn="l" defTabSz="914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94" lvl="5" algn="l" defTabSz="914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73" lvl="6" algn="l" defTabSz="914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52" lvl="7" algn="l" defTabSz="914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30" lvl="8" algn="l" defTabSz="91435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164">
          <p15:clr>
            <a:srgbClr val="A4A3A4"/>
          </p15:clr>
        </p15:guide>
        <p15:guide id="2" orient="horz" pos="1253">
          <p15:clr>
            <a:srgbClr val="A4A3A4"/>
          </p15:clr>
        </p15:guide>
        <p15:guide id="3" pos="5745">
          <p15:clr>
            <a:srgbClr val="A4A3A4"/>
          </p15:clr>
        </p15:guide>
        <p15:guide id="4" pos="2887">
          <p15:clr>
            <a:srgbClr val="A4A3A4"/>
          </p15:clr>
        </p15:guide>
        <p15:guide id="5" orient="horz" pos="1071">
          <p15:clr>
            <a:srgbClr val="A4A3A4"/>
          </p15:clr>
        </p15:guide>
        <p15:guide id="6" orient="horz" pos="1888">
          <p15:clr>
            <a:srgbClr val="A4A3A4"/>
          </p15:clr>
        </p15:guide>
        <p15:guide id="7" orient="horz" pos="252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3186"/>
    <a:srgbClr val="EC4D4E"/>
    <a:srgbClr val="2739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71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70" y="102"/>
      </p:cViewPr>
      <p:guideLst>
        <p:guide pos="1164"/>
        <p:guide orient="horz" pos="1253"/>
        <p:guide pos="5745"/>
        <p:guide pos="2887"/>
        <p:guide orient="horz" pos="1071"/>
        <p:guide orient="horz" pos="1888"/>
        <p:guide orient="horz" pos="252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92B97-0F23-4342-8B80-D47468A66AAD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F55ACE-2809-4DB8-8ED9-E2313662BD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767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9" algn="l" defTabSz="9143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8" algn="l" defTabSz="9143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6" algn="l" defTabSz="9143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15" algn="l" defTabSz="9143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94" algn="l" defTabSz="9143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73" algn="l" defTabSz="9143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52" algn="l" defTabSz="9143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30" algn="l" defTabSz="9143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из 1 слайда сделали 2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55ACE-2809-4DB8-8ED9-E2313662BD9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203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55ACE-2809-4DB8-8ED9-E2313662BD9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357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55ACE-2809-4DB8-8ED9-E2313662BD96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056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из 1 слайда сделали 2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55ACE-2809-4DB8-8ED9-E2313662BD9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447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55ACE-2809-4DB8-8ED9-E2313662BD9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111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55ACE-2809-4DB8-8ED9-E2313662BD96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3275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|| стандарт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соседними углами 10"/>
          <p:cNvSpPr/>
          <p:nvPr/>
        </p:nvSpPr>
        <p:spPr>
          <a:xfrm rot="5400000">
            <a:off x="-526419" y="522000"/>
            <a:ext cx="6858000" cy="5805163"/>
          </a:xfrm>
          <a:prstGeom prst="round2SameRect">
            <a:avLst>
              <a:gd name="adj1" fmla="val 5220"/>
              <a:gd name="adj2" fmla="val 0"/>
            </a:avLst>
          </a:prstGeom>
          <a:solidFill>
            <a:srgbClr val="FC5055"/>
          </a:solidFill>
          <a:ln>
            <a:solidFill>
              <a:srgbClr val="FC5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>
              <a:solidFill>
                <a:schemeClr val="accent2"/>
              </a:solidFill>
            </a:endParaRPr>
          </a:p>
        </p:txBody>
      </p:sp>
      <p:sp>
        <p:nvSpPr>
          <p:cNvPr id="12" name="Прямоугольник с двумя скругленными соседними углами 11"/>
          <p:cNvSpPr/>
          <p:nvPr/>
        </p:nvSpPr>
        <p:spPr>
          <a:xfrm rot="5400000">
            <a:off x="-897017" y="888430"/>
            <a:ext cx="6870860" cy="5076826"/>
          </a:xfrm>
          <a:prstGeom prst="round2SameRect">
            <a:avLst>
              <a:gd name="adj1" fmla="val 5220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>
              <a:solidFill>
                <a:schemeClr val="accent2"/>
              </a:solidFill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52426" y="1989234"/>
            <a:ext cx="4308474" cy="28606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52426" y="5919787"/>
            <a:ext cx="3569114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379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35" name="Полилиния 34"/>
          <p:cNvSpPr/>
          <p:nvPr userDrawn="1"/>
        </p:nvSpPr>
        <p:spPr>
          <a:xfrm rot="5400000">
            <a:off x="3777898" y="-2095102"/>
            <a:ext cx="697" cy="4154582"/>
          </a:xfrm>
          <a:custGeom>
            <a:avLst/>
            <a:gdLst>
              <a:gd name="connsiteX0" fmla="*/ 0 w 697"/>
              <a:gd name="connsiteY0" fmla="*/ 4154582 h 4154582"/>
              <a:gd name="connsiteX1" fmla="*/ 0 w 697"/>
              <a:gd name="connsiteY1" fmla="*/ 6913 h 4154582"/>
              <a:gd name="connsiteX2" fmla="*/ 697 w 697"/>
              <a:gd name="connsiteY2" fmla="*/ 0 h 4154582"/>
              <a:gd name="connsiteX3" fmla="*/ 697 w 697"/>
              <a:gd name="connsiteY3" fmla="*/ 4154582 h 415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7" h="4154582">
                <a:moveTo>
                  <a:pt x="0" y="4154582"/>
                </a:moveTo>
                <a:lnTo>
                  <a:pt x="0" y="6913"/>
                </a:lnTo>
                <a:lnTo>
                  <a:pt x="697" y="0"/>
                </a:lnTo>
                <a:lnTo>
                  <a:pt x="697" y="4154582"/>
                </a:lnTo>
                <a:close/>
              </a:path>
            </a:pathLst>
          </a:custGeom>
          <a:solidFill>
            <a:srgbClr val="313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/>
          </a:p>
        </p:txBody>
      </p:sp>
      <p:sp>
        <p:nvSpPr>
          <p:cNvPr id="30" name="Рисунок 29"/>
          <p:cNvSpPr>
            <a:spLocks noGrp="1"/>
          </p:cNvSpPr>
          <p:nvPr>
            <p:ph type="pic" sz="quarter" idx="12"/>
          </p:nvPr>
        </p:nvSpPr>
        <p:spPr>
          <a:xfrm>
            <a:off x="5332394" y="0"/>
            <a:ext cx="6857999" cy="6858000"/>
          </a:xfrm>
          <a:custGeom>
            <a:avLst/>
            <a:gdLst>
              <a:gd name="connsiteX0" fmla="*/ 213600 w 6857999"/>
              <a:gd name="connsiteY0" fmla="*/ 0 h 6858000"/>
              <a:gd name="connsiteX1" fmla="*/ 6857999 w 6857999"/>
              <a:gd name="connsiteY1" fmla="*/ 0 h 6858000"/>
              <a:gd name="connsiteX2" fmla="*/ 6857999 w 6857999"/>
              <a:gd name="connsiteY2" fmla="*/ 6858000 h 6858000"/>
              <a:gd name="connsiteX3" fmla="*/ 0 w 6857999"/>
              <a:gd name="connsiteY3" fmla="*/ 6858000 h 6858000"/>
              <a:gd name="connsiteX4" fmla="*/ 0 w 6857999"/>
              <a:gd name="connsiteY4" fmla="*/ 6853579 h 6858000"/>
              <a:gd name="connsiteX5" fmla="*/ 169739 w 6857999"/>
              <a:gd name="connsiteY5" fmla="*/ 6853579 h 6858000"/>
              <a:gd name="connsiteX6" fmla="*/ 472769 w 6857999"/>
              <a:gd name="connsiteY6" fmla="*/ 6550549 h 6858000"/>
              <a:gd name="connsiteX7" fmla="*/ 472769 w 6857999"/>
              <a:gd name="connsiteY7" fmla="*/ 298609 h 6858000"/>
              <a:gd name="connsiteX8" fmla="*/ 230810 w 6857999"/>
              <a:gd name="connsiteY8" fmla="*/ 173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7999" h="6858000">
                <a:moveTo>
                  <a:pt x="213600" y="0"/>
                </a:moveTo>
                <a:lnTo>
                  <a:pt x="6857999" y="0"/>
                </a:lnTo>
                <a:lnTo>
                  <a:pt x="6857999" y="6858000"/>
                </a:lnTo>
                <a:lnTo>
                  <a:pt x="0" y="6858000"/>
                </a:lnTo>
                <a:lnTo>
                  <a:pt x="0" y="6853579"/>
                </a:lnTo>
                <a:lnTo>
                  <a:pt x="169739" y="6853579"/>
                </a:lnTo>
                <a:cubicBezTo>
                  <a:pt x="337098" y="6853579"/>
                  <a:pt x="472769" y="6717908"/>
                  <a:pt x="472769" y="6550549"/>
                </a:cubicBezTo>
                <a:lnTo>
                  <a:pt x="472769" y="298609"/>
                </a:lnTo>
                <a:cubicBezTo>
                  <a:pt x="472769" y="152170"/>
                  <a:pt x="368896" y="29991"/>
                  <a:pt x="230810" y="173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518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 ( цитата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73149" cy="6858000"/>
          </a:xfrm>
          <a:prstGeom prst="rect">
            <a:avLst/>
          </a:prstGeom>
        </p:spPr>
      </p:pic>
      <p:sp>
        <p:nvSpPr>
          <p:cNvPr id="4" name="Прямоугольник с двумя скругленными соседними углами 3"/>
          <p:cNvSpPr/>
          <p:nvPr userDrawn="1"/>
        </p:nvSpPr>
        <p:spPr>
          <a:xfrm>
            <a:off x="7321754" y="2676746"/>
            <a:ext cx="4252674" cy="4181254"/>
          </a:xfrm>
          <a:prstGeom prst="round2SameRect">
            <a:avLst>
              <a:gd name="adj1" fmla="val 7952"/>
              <a:gd name="adj2" fmla="val 0"/>
            </a:avLst>
          </a:prstGeom>
          <a:solidFill>
            <a:srgbClr val="E8E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752601" y="565151"/>
            <a:ext cx="7229475" cy="6731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ru-RU" b="1"/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52601" y="1539875"/>
            <a:ext cx="5080000" cy="4351338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object 14"/>
          <p:cNvSpPr txBox="1"/>
          <p:nvPr userDrawn="1"/>
        </p:nvSpPr>
        <p:spPr>
          <a:xfrm>
            <a:off x="7534434" y="3180936"/>
            <a:ext cx="33655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-2550">
                <a:solidFill>
                  <a:srgbClr val="3A4F93"/>
                </a:solidFill>
                <a:latin typeface="Myriad Pro"/>
                <a:cs typeface="Myriad Pro"/>
              </a:rPr>
              <a:t>“</a:t>
            </a:r>
            <a:endParaRPr sz="7200">
              <a:latin typeface="Myriad Pro"/>
              <a:cs typeface="Myriad Pro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0"/>
          </p:nvPr>
        </p:nvSpPr>
        <p:spPr>
          <a:xfrm>
            <a:off x="8083664" y="3517673"/>
            <a:ext cx="2730500" cy="169119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Текст 9"/>
          <p:cNvSpPr>
            <a:spLocks noGrp="1"/>
          </p:cNvSpPr>
          <p:nvPr>
            <p:ph type="body" sz="quarter" idx="11"/>
          </p:nvPr>
        </p:nvSpPr>
        <p:spPr>
          <a:xfrm>
            <a:off x="8082841" y="5792468"/>
            <a:ext cx="27305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lang="ru-RU" sz="1200" b="1" spc="-10" dirty="0" smtClean="0">
                <a:solidFill>
                  <a:srgbClr val="2C5574"/>
                </a:solidFill>
                <a:latin typeface="Montserrat"/>
                <a:cs typeface="Montserrat"/>
              </a:defRPr>
            </a:lvl1pPr>
          </a:lstStyle>
          <a:p>
            <a:pPr marL="100965" lvl="0">
              <a:lnSpc>
                <a:spcPct val="100000"/>
              </a:lnSpc>
              <a:spcBef>
                <a:spcPts val="100"/>
              </a:spcBef>
            </a:pPr>
            <a:r>
              <a:rPr lang="ru-RU" dirty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2"/>
          </p:nvPr>
        </p:nvSpPr>
        <p:spPr>
          <a:xfrm>
            <a:off x="7411318" y="1750631"/>
            <a:ext cx="1579027" cy="1602170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" t="14532" r="81222" b="16184"/>
          <a:stretch/>
        </p:blipFill>
        <p:spPr>
          <a:xfrm>
            <a:off x="369341" y="5835864"/>
            <a:ext cx="373609" cy="435876"/>
          </a:xfrm>
          <a:prstGeom prst="rect">
            <a:avLst/>
          </a:prstGeom>
        </p:spPr>
      </p:pic>
      <p:sp>
        <p:nvSpPr>
          <p:cNvPr id="14" name="Номер слайда 2"/>
          <p:cNvSpPr>
            <a:spLocks noGrp="1"/>
          </p:cNvSpPr>
          <p:nvPr>
            <p:ph type="sldNum" sz="quarter" idx="13"/>
          </p:nvPr>
        </p:nvSpPr>
        <p:spPr>
          <a:xfrm>
            <a:off x="11242404" y="5957630"/>
            <a:ext cx="664049" cy="32067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00379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7DBAEC8-4D4E-4529-8E58-91E33DAF6B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398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rgbClr val="0037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sz="quarter" idx="10" hasCustomPrompt="1"/>
          </p:nvPr>
        </p:nvSpPr>
        <p:spPr>
          <a:xfrm>
            <a:off x="1066801" y="558800"/>
            <a:ext cx="4279900" cy="21717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11937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соседними углами 4"/>
          <p:cNvSpPr/>
          <p:nvPr userDrawn="1"/>
        </p:nvSpPr>
        <p:spPr>
          <a:xfrm rot="5400000">
            <a:off x="-313533" y="720823"/>
            <a:ext cx="6875462" cy="5397496"/>
          </a:xfrm>
          <a:prstGeom prst="round2SameRect">
            <a:avLst>
              <a:gd name="adj1" fmla="val 5220"/>
              <a:gd name="adj2" fmla="val 0"/>
            </a:avLst>
          </a:prstGeom>
          <a:solidFill>
            <a:srgbClr val="FC5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>
              <a:solidFill>
                <a:schemeClr val="accent2"/>
              </a:solidFill>
            </a:endParaRPr>
          </a:p>
        </p:txBody>
      </p:sp>
      <p:sp>
        <p:nvSpPr>
          <p:cNvPr id="6" name="Прямоугольник с двумя скругленными соседними углами 5"/>
          <p:cNvSpPr/>
          <p:nvPr userDrawn="1"/>
        </p:nvSpPr>
        <p:spPr>
          <a:xfrm rot="5400000">
            <a:off x="-899318" y="881158"/>
            <a:ext cx="6875462" cy="5076826"/>
          </a:xfrm>
          <a:prstGeom prst="round2SameRect">
            <a:avLst>
              <a:gd name="adj1" fmla="val 5220"/>
              <a:gd name="adj2" fmla="val 0"/>
            </a:avLst>
          </a:prstGeom>
          <a:solidFill>
            <a:srgbClr val="0037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>
              <a:solidFill>
                <a:schemeClr val="accent2"/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52426" y="1989234"/>
            <a:ext cx="4308474" cy="28606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Полилиния 8"/>
          <p:cNvSpPr/>
          <p:nvPr userDrawn="1"/>
        </p:nvSpPr>
        <p:spPr>
          <a:xfrm rot="5400000">
            <a:off x="3777898" y="-2095102"/>
            <a:ext cx="697" cy="4154582"/>
          </a:xfrm>
          <a:custGeom>
            <a:avLst/>
            <a:gdLst>
              <a:gd name="connsiteX0" fmla="*/ 0 w 697"/>
              <a:gd name="connsiteY0" fmla="*/ 4154582 h 4154582"/>
              <a:gd name="connsiteX1" fmla="*/ 0 w 697"/>
              <a:gd name="connsiteY1" fmla="*/ 6913 h 4154582"/>
              <a:gd name="connsiteX2" fmla="*/ 697 w 697"/>
              <a:gd name="connsiteY2" fmla="*/ 0 h 4154582"/>
              <a:gd name="connsiteX3" fmla="*/ 697 w 697"/>
              <a:gd name="connsiteY3" fmla="*/ 4154582 h 415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7" h="4154582">
                <a:moveTo>
                  <a:pt x="0" y="4154582"/>
                </a:moveTo>
                <a:lnTo>
                  <a:pt x="0" y="6913"/>
                </a:lnTo>
                <a:lnTo>
                  <a:pt x="697" y="0"/>
                </a:lnTo>
                <a:lnTo>
                  <a:pt x="697" y="4154582"/>
                </a:lnTo>
                <a:close/>
              </a:path>
            </a:pathLst>
          </a:custGeom>
          <a:solidFill>
            <a:srgbClr val="313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2"/>
          </p:nvPr>
        </p:nvSpPr>
        <p:spPr>
          <a:xfrm>
            <a:off x="5372100" y="-17463"/>
            <a:ext cx="6819900" cy="6873876"/>
          </a:xfrm>
          <a:custGeom>
            <a:avLst/>
            <a:gdLst>
              <a:gd name="connsiteX0" fmla="*/ 0 w 6762750"/>
              <a:gd name="connsiteY0" fmla="*/ 0 h 6873876"/>
              <a:gd name="connsiteX1" fmla="*/ 6762750 w 6762750"/>
              <a:gd name="connsiteY1" fmla="*/ 0 h 6873876"/>
              <a:gd name="connsiteX2" fmla="*/ 6762750 w 6762750"/>
              <a:gd name="connsiteY2" fmla="*/ 6873876 h 6873876"/>
              <a:gd name="connsiteX3" fmla="*/ 244247 w 6762750"/>
              <a:gd name="connsiteY3" fmla="*/ 6873876 h 6873876"/>
              <a:gd name="connsiteX4" fmla="*/ 254208 w 6762750"/>
              <a:gd name="connsiteY4" fmla="*/ 6870784 h 6873876"/>
              <a:gd name="connsiteX5" fmla="*/ 426287 w 6762750"/>
              <a:gd name="connsiteY5" fmla="*/ 6611176 h 6873876"/>
              <a:gd name="connsiteX6" fmla="*/ 426287 w 6762750"/>
              <a:gd name="connsiteY6" fmla="*/ 299212 h 6873876"/>
              <a:gd name="connsiteX7" fmla="*/ 144538 w 6762750"/>
              <a:gd name="connsiteY7" fmla="*/ 17463 h 6873876"/>
              <a:gd name="connsiteX8" fmla="*/ 0 w 6762750"/>
              <a:gd name="connsiteY8" fmla="*/ 17463 h 6873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62750" h="6873876">
                <a:moveTo>
                  <a:pt x="0" y="0"/>
                </a:moveTo>
                <a:lnTo>
                  <a:pt x="6762750" y="0"/>
                </a:lnTo>
                <a:lnTo>
                  <a:pt x="6762750" y="6873876"/>
                </a:lnTo>
                <a:lnTo>
                  <a:pt x="244247" y="6873876"/>
                </a:lnTo>
                <a:lnTo>
                  <a:pt x="254208" y="6870784"/>
                </a:lnTo>
                <a:cubicBezTo>
                  <a:pt x="355332" y="6828012"/>
                  <a:pt x="426287" y="6727881"/>
                  <a:pt x="426287" y="6611176"/>
                </a:cubicBezTo>
                <a:lnTo>
                  <a:pt x="426287" y="299212"/>
                </a:lnTo>
                <a:cubicBezTo>
                  <a:pt x="426287" y="143606"/>
                  <a:pt x="300144" y="17463"/>
                  <a:pt x="144538" y="17463"/>
                </a:cubicBezTo>
                <a:lnTo>
                  <a:pt x="0" y="174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969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-101600" y="0"/>
            <a:ext cx="20447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/>
          </a:p>
        </p:txBody>
      </p:sp>
      <p:sp>
        <p:nvSpPr>
          <p:cNvPr id="18" name="Рисунок 17"/>
          <p:cNvSpPr>
            <a:spLocks noGrp="1"/>
          </p:cNvSpPr>
          <p:nvPr>
            <p:ph type="pic" sz="quarter" idx="10"/>
          </p:nvPr>
        </p:nvSpPr>
        <p:spPr>
          <a:xfrm>
            <a:off x="-101600" y="0"/>
            <a:ext cx="12293600" cy="6858000"/>
          </a:xfrm>
          <a:custGeom>
            <a:avLst/>
            <a:gdLst>
              <a:gd name="connsiteX0" fmla="*/ 0 w 12293600"/>
              <a:gd name="connsiteY0" fmla="*/ 0 h 6858000"/>
              <a:gd name="connsiteX1" fmla="*/ 12293600 w 12293600"/>
              <a:gd name="connsiteY1" fmla="*/ 0 h 6858000"/>
              <a:gd name="connsiteX2" fmla="*/ 12293600 w 12293600"/>
              <a:gd name="connsiteY2" fmla="*/ 6858000 h 6858000"/>
              <a:gd name="connsiteX3" fmla="*/ 4343400 w 12293600"/>
              <a:gd name="connsiteY3" fmla="*/ 6858000 h 6858000"/>
              <a:gd name="connsiteX4" fmla="*/ 4343400 w 12293600"/>
              <a:gd name="connsiteY4" fmla="*/ 5810254 h 6858000"/>
              <a:gd name="connsiteX5" fmla="*/ 4133846 w 12293600"/>
              <a:gd name="connsiteY5" fmla="*/ 5600700 h 6858000"/>
              <a:gd name="connsiteX6" fmla="*/ 1035054 w 12293600"/>
              <a:gd name="connsiteY6" fmla="*/ 5600700 h 6858000"/>
              <a:gd name="connsiteX7" fmla="*/ 825500 w 12293600"/>
              <a:gd name="connsiteY7" fmla="*/ 5810254 h 6858000"/>
              <a:gd name="connsiteX8" fmla="*/ 825500 w 12293600"/>
              <a:gd name="connsiteY8" fmla="*/ 6858000 h 6858000"/>
              <a:gd name="connsiteX9" fmla="*/ 0 w 12293600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93600" h="6858000">
                <a:moveTo>
                  <a:pt x="0" y="0"/>
                </a:moveTo>
                <a:lnTo>
                  <a:pt x="12293600" y="0"/>
                </a:lnTo>
                <a:lnTo>
                  <a:pt x="12293600" y="6858000"/>
                </a:lnTo>
                <a:lnTo>
                  <a:pt x="4343400" y="6858000"/>
                </a:lnTo>
                <a:lnTo>
                  <a:pt x="4343400" y="5810254"/>
                </a:lnTo>
                <a:cubicBezTo>
                  <a:pt x="4343400" y="5694521"/>
                  <a:pt x="4249579" y="5600700"/>
                  <a:pt x="4133846" y="5600700"/>
                </a:cubicBezTo>
                <a:lnTo>
                  <a:pt x="1035054" y="5600700"/>
                </a:lnTo>
                <a:cubicBezTo>
                  <a:pt x="919321" y="5600700"/>
                  <a:pt x="825500" y="5694521"/>
                  <a:pt x="825500" y="5810254"/>
                </a:cubicBezTo>
                <a:lnTo>
                  <a:pt x="8255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9" name="Прямоугольник с двумя скругленными соседними углами 8"/>
          <p:cNvSpPr/>
          <p:nvPr userDrawn="1"/>
        </p:nvSpPr>
        <p:spPr>
          <a:xfrm>
            <a:off x="723900" y="5600700"/>
            <a:ext cx="3517900" cy="1257300"/>
          </a:xfrm>
          <a:prstGeom prst="round2SameRect">
            <a:avLst>
              <a:gd name="adj1" fmla="val 13637"/>
              <a:gd name="adj2" fmla="val 0"/>
            </a:avLst>
          </a:prstGeom>
          <a:solidFill>
            <a:srgbClr val="0037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68" y="5951929"/>
            <a:ext cx="2845832" cy="671034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23900" y="1422400"/>
            <a:ext cx="3657600" cy="2006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48763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7314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8991600" y="0"/>
            <a:ext cx="3200400" cy="6858000"/>
          </a:xfrm>
          <a:prstGeom prst="rect">
            <a:avLst/>
          </a:prstGeom>
          <a:solidFill>
            <a:srgbClr val="B5B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/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752601" y="565151"/>
            <a:ext cx="7229475" cy="6731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ru-RU" b="1"/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" t="14532" r="81222" b="16184"/>
          <a:stretch/>
        </p:blipFill>
        <p:spPr>
          <a:xfrm>
            <a:off x="369341" y="5835864"/>
            <a:ext cx="373609" cy="43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72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73149" cy="6858000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752601" y="565151"/>
            <a:ext cx="7229475" cy="6731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ru-RU" b="1"/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" t="14532" r="81222" b="16184"/>
          <a:stretch/>
        </p:blipFill>
        <p:spPr>
          <a:xfrm>
            <a:off x="369341" y="5835864"/>
            <a:ext cx="373609" cy="435876"/>
          </a:xfrm>
          <a:prstGeom prst="rect">
            <a:avLst/>
          </a:prstGeom>
        </p:spPr>
      </p:pic>
      <p:sp>
        <p:nvSpPr>
          <p:cNvPr id="7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158300" y="5925980"/>
            <a:ext cx="664049" cy="32067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00379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7DBAEC8-4D4E-4529-8E58-91E33DAF6B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856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84" b="1" i="0">
                <a:solidFill>
                  <a:srgbClr val="00379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826285" y="1539458"/>
            <a:ext cx="4289151" cy="3316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95" b="0" i="0">
                <a:solidFill>
                  <a:srgbClr val="00379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176593" y="1344051"/>
            <a:ext cx="3864395" cy="2057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86" b="0" i="0">
                <a:solidFill>
                  <a:srgbClr val="39393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996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7314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752601" y="565151"/>
            <a:ext cx="5423519" cy="6731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ru-RU" b="1"/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52601" y="1539876"/>
            <a:ext cx="7229475" cy="5556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1"/>
          </p:nvPr>
        </p:nvSpPr>
        <p:spPr>
          <a:xfrm>
            <a:off x="1752601" y="3444876"/>
            <a:ext cx="4368800" cy="286067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" t="14532" r="81222" b="16184"/>
          <a:stretch/>
        </p:blipFill>
        <p:spPr>
          <a:xfrm>
            <a:off x="369341" y="5835864"/>
            <a:ext cx="373609" cy="435876"/>
          </a:xfrm>
          <a:prstGeom prst="rect">
            <a:avLst/>
          </a:prstGeom>
        </p:spPr>
      </p:pic>
      <p:sp>
        <p:nvSpPr>
          <p:cNvPr id="12" name="Рисунок 5">
            <a:extLst>
              <a:ext uri="{FF2B5EF4-FFF2-40B4-BE49-F238E27FC236}">
                <a16:creationId xmlns:a16="http://schemas.microsoft.com/office/drawing/2014/main" id="{00AC67EB-40A8-9527-0DBF-48F63CA0D31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76120" y="3789040"/>
            <a:ext cx="4384800" cy="3068960"/>
          </a:xfrm>
          <a:prstGeom prst="round2SameRect">
            <a:avLst>
              <a:gd name="adj1" fmla="val 6045"/>
              <a:gd name="adj2" fmla="val 0"/>
            </a:avLst>
          </a:prstGeom>
          <a:ln>
            <a:solidFill>
              <a:schemeClr val="bg1"/>
            </a:solidFill>
          </a:ln>
        </p:spPr>
        <p:txBody>
          <a:bodyPr/>
          <a:lstStyle/>
          <a:p>
            <a:endParaRPr lang="ru-RU"/>
          </a:p>
        </p:txBody>
      </p:sp>
      <p:sp>
        <p:nvSpPr>
          <p:cNvPr id="11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158300" y="5925980"/>
            <a:ext cx="664049" cy="32067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00379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7DBAEC8-4D4E-4529-8E58-91E33DAF6B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401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7314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752601" y="565151"/>
            <a:ext cx="5423519" cy="6731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ru-RU" b="1"/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52601" y="1539876"/>
            <a:ext cx="5422899" cy="5556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1"/>
          </p:nvPr>
        </p:nvSpPr>
        <p:spPr>
          <a:xfrm>
            <a:off x="1752600" y="3444876"/>
            <a:ext cx="5638799" cy="286067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" t="14532" r="81222" b="16184"/>
          <a:stretch/>
        </p:blipFill>
        <p:spPr>
          <a:xfrm>
            <a:off x="369341" y="5835864"/>
            <a:ext cx="373609" cy="435876"/>
          </a:xfrm>
          <a:prstGeom prst="rect">
            <a:avLst/>
          </a:prstGeom>
        </p:spPr>
      </p:pic>
      <p:sp>
        <p:nvSpPr>
          <p:cNvPr id="11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158300" y="5925980"/>
            <a:ext cx="664049" cy="32067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00379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7DBAEC8-4D4E-4529-8E58-91E33DAF6BE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>
          <a:xfrm>
            <a:off x="7176120" y="0"/>
            <a:ext cx="4384800" cy="3068960"/>
          </a:xfrm>
          <a:prstGeom prst="round2SameRect">
            <a:avLst>
              <a:gd name="adj1" fmla="val 252"/>
              <a:gd name="adj2" fmla="val 6709"/>
            </a:avLst>
          </a:prstGeom>
          <a:ln>
            <a:solidFill>
              <a:schemeClr val="bg1"/>
            </a:solidFill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7675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56" userDrawn="1">
          <p15:clr>
            <a:srgbClr val="FBAE40"/>
          </p15:clr>
        </p15:guide>
        <p15:guide id="2" pos="452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7314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752601" y="565151"/>
            <a:ext cx="7229475" cy="6731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ru-RU" b="1"/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52601" y="1539876"/>
            <a:ext cx="4415407" cy="5556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1"/>
          </p:nvPr>
        </p:nvSpPr>
        <p:spPr>
          <a:xfrm>
            <a:off x="1752601" y="3444876"/>
            <a:ext cx="4368800" cy="286067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" t="14532" r="81222" b="16184"/>
          <a:stretch/>
        </p:blipFill>
        <p:spPr>
          <a:xfrm>
            <a:off x="369341" y="5835864"/>
            <a:ext cx="373609" cy="435876"/>
          </a:xfrm>
          <a:prstGeom prst="rect">
            <a:avLst/>
          </a:prstGeom>
        </p:spPr>
      </p:pic>
      <p:sp>
        <p:nvSpPr>
          <p:cNvPr id="11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158300" y="5925980"/>
            <a:ext cx="664049" cy="32067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00379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7DBAEC8-4D4E-4529-8E58-91E33DAF6BE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>
          <a:xfrm>
            <a:off x="6456040" y="4077072"/>
            <a:ext cx="4824536" cy="2780928"/>
          </a:xfrm>
          <a:prstGeom prst="round2SameRect">
            <a:avLst>
              <a:gd name="adj1" fmla="val 6045"/>
              <a:gd name="adj2" fmla="val 0"/>
            </a:avLst>
          </a:prstGeom>
          <a:ln>
            <a:solidFill>
              <a:schemeClr val="bg1"/>
            </a:solidFill>
          </a:ln>
        </p:spPr>
        <p:txBody>
          <a:bodyPr/>
          <a:lstStyle/>
          <a:p>
            <a:endParaRPr lang="ru-RU"/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12C9697B-056C-F876-880A-E073526BC11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672064" y="1816753"/>
            <a:ext cx="4277147" cy="43204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613707F0-C25C-EC06-EE1B-AAA7839E68CF}"/>
              </a:ext>
            </a:extLst>
          </p:cNvPr>
          <p:cNvSpPr/>
          <p:nvPr userDrawn="1"/>
        </p:nvSpPr>
        <p:spPr>
          <a:xfrm>
            <a:off x="6438488" y="2950362"/>
            <a:ext cx="4830250" cy="262614"/>
          </a:xfrm>
          <a:custGeom>
            <a:avLst/>
            <a:gdLst/>
            <a:ahLst/>
            <a:cxnLst/>
            <a:rect l="l" t="t" r="r" b="b"/>
            <a:pathLst>
              <a:path w="7965440" h="433070">
                <a:moveTo>
                  <a:pt x="7965045" y="7549"/>
                </a:moveTo>
                <a:lnTo>
                  <a:pt x="7965045" y="312608"/>
                </a:lnTo>
                <a:lnTo>
                  <a:pt x="7955598" y="359389"/>
                </a:lnTo>
                <a:lnTo>
                  <a:pt x="7929838" y="397591"/>
                </a:lnTo>
                <a:lnTo>
                  <a:pt x="7891632" y="423348"/>
                </a:lnTo>
                <a:lnTo>
                  <a:pt x="7844850" y="432793"/>
                </a:lnTo>
                <a:lnTo>
                  <a:pt x="7638416" y="432793"/>
                </a:lnTo>
                <a:lnTo>
                  <a:pt x="326628" y="432793"/>
                </a:lnTo>
                <a:lnTo>
                  <a:pt x="153241" y="432793"/>
                </a:lnTo>
                <a:lnTo>
                  <a:pt x="104804" y="424981"/>
                </a:lnTo>
                <a:lnTo>
                  <a:pt x="62737" y="403227"/>
                </a:lnTo>
                <a:lnTo>
                  <a:pt x="29565" y="370055"/>
                </a:lnTo>
                <a:lnTo>
                  <a:pt x="7812" y="327989"/>
                </a:lnTo>
                <a:lnTo>
                  <a:pt x="0" y="279551"/>
                </a:lnTo>
                <a:lnTo>
                  <a:pt x="0" y="0"/>
                </a:lnTo>
              </a:path>
            </a:pathLst>
          </a:custGeom>
          <a:ln w="20941">
            <a:solidFill>
              <a:srgbClr val="FB5054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CF233C5E-FED9-0397-00A1-6D066A7CF2D2}"/>
              </a:ext>
            </a:extLst>
          </p:cNvPr>
          <p:cNvSpPr/>
          <p:nvPr userDrawn="1"/>
        </p:nvSpPr>
        <p:spPr>
          <a:xfrm>
            <a:off x="6442996" y="1584000"/>
            <a:ext cx="1885661" cy="270700"/>
          </a:xfrm>
          <a:custGeom>
            <a:avLst/>
            <a:gdLst/>
            <a:ahLst/>
            <a:cxnLst/>
            <a:rect l="l" t="t" r="r" b="b"/>
            <a:pathLst>
              <a:path w="3109594" h="446404">
                <a:moveTo>
                  <a:pt x="534" y="446185"/>
                </a:moveTo>
                <a:lnTo>
                  <a:pt x="0" y="153367"/>
                </a:lnTo>
                <a:lnTo>
                  <a:pt x="7779" y="104900"/>
                </a:lnTo>
                <a:lnTo>
                  <a:pt x="29522" y="62800"/>
                </a:lnTo>
                <a:lnTo>
                  <a:pt x="62700" y="29597"/>
                </a:lnTo>
                <a:lnTo>
                  <a:pt x="104786" y="7821"/>
                </a:lnTo>
                <a:lnTo>
                  <a:pt x="153251" y="0"/>
                </a:lnTo>
                <a:lnTo>
                  <a:pt x="3109109" y="0"/>
                </a:lnTo>
              </a:path>
            </a:pathLst>
          </a:custGeom>
          <a:ln w="20941">
            <a:solidFill>
              <a:srgbClr val="FB5054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6A869AFF-7CE7-053B-5FDC-64AEDF52BD07}"/>
              </a:ext>
            </a:extLst>
          </p:cNvPr>
          <p:cNvSpPr/>
          <p:nvPr userDrawn="1"/>
        </p:nvSpPr>
        <p:spPr>
          <a:xfrm>
            <a:off x="9276562" y="1584000"/>
            <a:ext cx="1996945" cy="275321"/>
          </a:xfrm>
          <a:custGeom>
            <a:avLst/>
            <a:gdLst/>
            <a:ahLst/>
            <a:cxnLst/>
            <a:rect l="l" t="t" r="r" b="b"/>
            <a:pathLst>
              <a:path w="3293109" h="454025">
                <a:moveTo>
                  <a:pt x="0" y="0"/>
                </a:moveTo>
                <a:lnTo>
                  <a:pt x="3172406" y="0"/>
                </a:lnTo>
                <a:lnTo>
                  <a:pt x="3219186" y="9445"/>
                </a:lnTo>
                <a:lnTo>
                  <a:pt x="3257389" y="35203"/>
                </a:lnTo>
                <a:lnTo>
                  <a:pt x="3283145" y="73408"/>
                </a:lnTo>
                <a:lnTo>
                  <a:pt x="3292590" y="120195"/>
                </a:lnTo>
                <a:lnTo>
                  <a:pt x="3292590" y="453734"/>
                </a:lnTo>
              </a:path>
            </a:pathLst>
          </a:custGeom>
          <a:ln w="20941">
            <a:solidFill>
              <a:srgbClr val="FB5054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F975C3CE-7942-272E-194D-10761FE61DD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328248" y="1456714"/>
            <a:ext cx="936104" cy="21602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rgbClr val="FC50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25728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|| Альтернати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52426" y="1965325"/>
            <a:ext cx="4308474" cy="28606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52426" y="5919787"/>
            <a:ext cx="3569114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379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4819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7314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752601" y="565151"/>
            <a:ext cx="7229475" cy="6731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ru-RU" b="1"/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72064" y="2276872"/>
            <a:ext cx="4277147" cy="43204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1"/>
          </p:nvPr>
        </p:nvSpPr>
        <p:spPr>
          <a:xfrm>
            <a:off x="6672064" y="4077073"/>
            <a:ext cx="4368800" cy="22322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800" b="0" kern="1200" spc="-15" dirty="0" smtClean="0">
                <a:solidFill>
                  <a:srgbClr val="3A4F9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250825" indent="-198438">
              <a:tabLst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" t="14532" r="81222" b="16184"/>
          <a:stretch/>
        </p:blipFill>
        <p:spPr>
          <a:xfrm>
            <a:off x="369341" y="5835864"/>
            <a:ext cx="373609" cy="435876"/>
          </a:xfrm>
          <a:prstGeom prst="rect">
            <a:avLst/>
          </a:prstGeom>
        </p:spPr>
      </p:pic>
      <p:sp>
        <p:nvSpPr>
          <p:cNvPr id="11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158300" y="5925980"/>
            <a:ext cx="664049" cy="32067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00379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7DBAEC8-4D4E-4529-8E58-91E33DAF6BE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55ED0EFD-F512-6C3D-37D1-0276AD61B291}"/>
              </a:ext>
            </a:extLst>
          </p:cNvPr>
          <p:cNvSpPr/>
          <p:nvPr userDrawn="1"/>
        </p:nvSpPr>
        <p:spPr>
          <a:xfrm>
            <a:off x="6438488" y="3410481"/>
            <a:ext cx="4830250" cy="262614"/>
          </a:xfrm>
          <a:custGeom>
            <a:avLst/>
            <a:gdLst/>
            <a:ahLst/>
            <a:cxnLst/>
            <a:rect l="l" t="t" r="r" b="b"/>
            <a:pathLst>
              <a:path w="7965440" h="433070">
                <a:moveTo>
                  <a:pt x="7965045" y="7549"/>
                </a:moveTo>
                <a:lnTo>
                  <a:pt x="7965045" y="312608"/>
                </a:lnTo>
                <a:lnTo>
                  <a:pt x="7955598" y="359389"/>
                </a:lnTo>
                <a:lnTo>
                  <a:pt x="7929838" y="397591"/>
                </a:lnTo>
                <a:lnTo>
                  <a:pt x="7891632" y="423348"/>
                </a:lnTo>
                <a:lnTo>
                  <a:pt x="7844850" y="432793"/>
                </a:lnTo>
                <a:lnTo>
                  <a:pt x="7638416" y="432793"/>
                </a:lnTo>
                <a:lnTo>
                  <a:pt x="326628" y="432793"/>
                </a:lnTo>
                <a:lnTo>
                  <a:pt x="153241" y="432793"/>
                </a:lnTo>
                <a:lnTo>
                  <a:pt x="104804" y="424981"/>
                </a:lnTo>
                <a:lnTo>
                  <a:pt x="62737" y="403227"/>
                </a:lnTo>
                <a:lnTo>
                  <a:pt x="29565" y="370055"/>
                </a:lnTo>
                <a:lnTo>
                  <a:pt x="7812" y="327989"/>
                </a:lnTo>
                <a:lnTo>
                  <a:pt x="0" y="279551"/>
                </a:lnTo>
                <a:lnTo>
                  <a:pt x="0" y="0"/>
                </a:lnTo>
              </a:path>
            </a:pathLst>
          </a:custGeom>
          <a:ln w="20941">
            <a:solidFill>
              <a:srgbClr val="FB5054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A7A09A37-1AF5-A240-9D09-4461548445D4}"/>
              </a:ext>
            </a:extLst>
          </p:cNvPr>
          <p:cNvSpPr/>
          <p:nvPr userDrawn="1"/>
        </p:nvSpPr>
        <p:spPr>
          <a:xfrm>
            <a:off x="6442996" y="2018995"/>
            <a:ext cx="1885661" cy="270700"/>
          </a:xfrm>
          <a:custGeom>
            <a:avLst/>
            <a:gdLst/>
            <a:ahLst/>
            <a:cxnLst/>
            <a:rect l="l" t="t" r="r" b="b"/>
            <a:pathLst>
              <a:path w="3109594" h="446404">
                <a:moveTo>
                  <a:pt x="534" y="446185"/>
                </a:moveTo>
                <a:lnTo>
                  <a:pt x="0" y="153367"/>
                </a:lnTo>
                <a:lnTo>
                  <a:pt x="7779" y="104900"/>
                </a:lnTo>
                <a:lnTo>
                  <a:pt x="29522" y="62800"/>
                </a:lnTo>
                <a:lnTo>
                  <a:pt x="62700" y="29597"/>
                </a:lnTo>
                <a:lnTo>
                  <a:pt x="104786" y="7821"/>
                </a:lnTo>
                <a:lnTo>
                  <a:pt x="153251" y="0"/>
                </a:lnTo>
                <a:lnTo>
                  <a:pt x="3109109" y="0"/>
                </a:lnTo>
              </a:path>
            </a:pathLst>
          </a:custGeom>
          <a:ln w="20941">
            <a:solidFill>
              <a:srgbClr val="FB5054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0B8490A0-C54E-F97B-0819-8C8D29A3AD64}"/>
              </a:ext>
            </a:extLst>
          </p:cNvPr>
          <p:cNvSpPr/>
          <p:nvPr userDrawn="1"/>
        </p:nvSpPr>
        <p:spPr>
          <a:xfrm>
            <a:off x="9276562" y="2018992"/>
            <a:ext cx="1996945" cy="275321"/>
          </a:xfrm>
          <a:custGeom>
            <a:avLst/>
            <a:gdLst/>
            <a:ahLst/>
            <a:cxnLst/>
            <a:rect l="l" t="t" r="r" b="b"/>
            <a:pathLst>
              <a:path w="3293109" h="454025">
                <a:moveTo>
                  <a:pt x="0" y="0"/>
                </a:moveTo>
                <a:lnTo>
                  <a:pt x="3172406" y="0"/>
                </a:lnTo>
                <a:lnTo>
                  <a:pt x="3219186" y="9445"/>
                </a:lnTo>
                <a:lnTo>
                  <a:pt x="3257389" y="35203"/>
                </a:lnTo>
                <a:lnTo>
                  <a:pt x="3283145" y="73408"/>
                </a:lnTo>
                <a:lnTo>
                  <a:pt x="3292590" y="120195"/>
                </a:lnTo>
                <a:lnTo>
                  <a:pt x="3292590" y="453734"/>
                </a:lnTo>
              </a:path>
            </a:pathLst>
          </a:custGeom>
          <a:ln w="20941">
            <a:solidFill>
              <a:srgbClr val="FB5054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63D518D1-83D6-6EE3-52E2-0DC359F2FDEC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328248" y="1916833"/>
            <a:ext cx="936104" cy="21602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>
                <a:solidFill>
                  <a:srgbClr val="FC50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624123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7314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752601" y="565151"/>
            <a:ext cx="7229475" cy="6731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ru-RU" b="1"/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72064" y="2276872"/>
            <a:ext cx="4277147" cy="43204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1"/>
          </p:nvPr>
        </p:nvSpPr>
        <p:spPr>
          <a:xfrm>
            <a:off x="6672064" y="4077073"/>
            <a:ext cx="4368800" cy="22322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800" b="0" kern="1200" spc="-15" dirty="0" smtClean="0">
                <a:solidFill>
                  <a:srgbClr val="3A4F9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250825" indent="-198438">
              <a:tabLst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" t="14532" r="81222" b="16184"/>
          <a:stretch/>
        </p:blipFill>
        <p:spPr>
          <a:xfrm>
            <a:off x="369341" y="5835864"/>
            <a:ext cx="373609" cy="435876"/>
          </a:xfrm>
          <a:prstGeom prst="rect">
            <a:avLst/>
          </a:prstGeom>
        </p:spPr>
      </p:pic>
      <p:sp>
        <p:nvSpPr>
          <p:cNvPr id="11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158300" y="5925980"/>
            <a:ext cx="664049" cy="32067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00379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7DBAEC8-4D4E-4529-8E58-91E33DAF6B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6175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7314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752601" y="565151"/>
            <a:ext cx="7229475" cy="6731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ru-RU" b="1"/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72064" y="2276872"/>
            <a:ext cx="4277147" cy="43204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1"/>
          </p:nvPr>
        </p:nvSpPr>
        <p:spPr>
          <a:xfrm>
            <a:off x="6672064" y="4077073"/>
            <a:ext cx="4368800" cy="22322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800" b="0" kern="1200" spc="-15" dirty="0" smtClean="0">
                <a:solidFill>
                  <a:srgbClr val="3A4F9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250825" indent="-198438">
              <a:tabLst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" t="14532" r="81222" b="16184"/>
          <a:stretch/>
        </p:blipFill>
        <p:spPr>
          <a:xfrm>
            <a:off x="369341" y="5835864"/>
            <a:ext cx="373609" cy="435876"/>
          </a:xfrm>
          <a:prstGeom prst="rect">
            <a:avLst/>
          </a:prstGeom>
        </p:spPr>
      </p:pic>
      <p:sp>
        <p:nvSpPr>
          <p:cNvPr id="11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158300" y="5925980"/>
            <a:ext cx="664049" cy="32067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00379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7DBAEC8-4D4E-4529-8E58-91E33DAF6B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4518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158300" y="5925980"/>
            <a:ext cx="664049" cy="32067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00379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7DBAEC8-4D4E-4529-8E58-91E33DAF6B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903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 1_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752601" y="565151"/>
            <a:ext cx="7229475" cy="6731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158300" y="5925980"/>
            <a:ext cx="664049" cy="32067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00379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7DBAEC8-4D4E-4529-8E58-91E33DAF6B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078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771048" y="565152"/>
            <a:ext cx="4042611" cy="69215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ru-RU" b="1"/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9" name="Диаграмма 8"/>
          <p:cNvSpPr>
            <a:spLocks noGrp="1"/>
          </p:cNvSpPr>
          <p:nvPr>
            <p:ph type="chart" sz="quarter" idx="12"/>
          </p:nvPr>
        </p:nvSpPr>
        <p:spPr>
          <a:xfrm>
            <a:off x="6515100" y="1257301"/>
            <a:ext cx="5334000" cy="43815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158300" y="5925980"/>
            <a:ext cx="664049" cy="32067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00379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7DBAEC8-4D4E-4529-8E58-91E33DAF6BE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Рисунок 19"/>
          <p:cNvSpPr>
            <a:spLocks noGrp="1"/>
          </p:cNvSpPr>
          <p:nvPr>
            <p:ph type="pic" sz="quarter" idx="13"/>
          </p:nvPr>
        </p:nvSpPr>
        <p:spPr>
          <a:xfrm>
            <a:off x="-96721" y="1"/>
            <a:ext cx="6261100" cy="6856413"/>
          </a:xfrm>
          <a:custGeom>
            <a:avLst/>
            <a:gdLst>
              <a:gd name="connsiteX0" fmla="*/ 855799 w 6261100"/>
              <a:gd name="connsiteY0" fmla="*/ 2 h 6856413"/>
              <a:gd name="connsiteX1" fmla="*/ 5948045 w 6261100"/>
              <a:gd name="connsiteY1" fmla="*/ 2 h 6856413"/>
              <a:gd name="connsiteX2" fmla="*/ 6261100 w 6261100"/>
              <a:gd name="connsiteY2" fmla="*/ 306433 h 6856413"/>
              <a:gd name="connsiteX3" fmla="*/ 6261100 w 6261100"/>
              <a:gd name="connsiteY3" fmla="*/ 6551570 h 6856413"/>
              <a:gd name="connsiteX4" fmla="*/ 6011137 w 6261100"/>
              <a:gd name="connsiteY4" fmla="*/ 6851776 h 6856413"/>
              <a:gd name="connsiteX5" fmla="*/ 5964148 w 6261100"/>
              <a:gd name="connsiteY5" fmla="*/ 6856413 h 6856413"/>
              <a:gd name="connsiteX6" fmla="*/ 871527 w 6261100"/>
              <a:gd name="connsiteY6" fmla="*/ 6856413 h 6856413"/>
              <a:gd name="connsiteX7" fmla="*/ 899591 w 6261100"/>
              <a:gd name="connsiteY7" fmla="*/ 6853584 h 6856413"/>
              <a:gd name="connsiteX8" fmla="*/ 1073150 w 6261100"/>
              <a:gd name="connsiteY8" fmla="*/ 6640634 h 6856413"/>
              <a:gd name="connsiteX9" fmla="*/ 1073150 w 6261100"/>
              <a:gd name="connsiteY9" fmla="*/ 217366 h 6856413"/>
              <a:gd name="connsiteX10" fmla="*/ 899591 w 6261100"/>
              <a:gd name="connsiteY10" fmla="*/ 4416 h 6856413"/>
              <a:gd name="connsiteX11" fmla="*/ 0 w 6261100"/>
              <a:gd name="connsiteY11" fmla="*/ 2 h 6856413"/>
              <a:gd name="connsiteX12" fmla="*/ 1 w 6261100"/>
              <a:gd name="connsiteY12" fmla="*/ 2 h 6856413"/>
              <a:gd name="connsiteX13" fmla="*/ 1 w 6261100"/>
              <a:gd name="connsiteY13" fmla="*/ 6856413 h 6856413"/>
              <a:gd name="connsiteX14" fmla="*/ 0 w 6261100"/>
              <a:gd name="connsiteY14" fmla="*/ 6856413 h 6856413"/>
              <a:gd name="connsiteX15" fmla="*/ 1 w 6261100"/>
              <a:gd name="connsiteY15" fmla="*/ 0 h 6856413"/>
              <a:gd name="connsiteX16" fmla="*/ 855784 w 6261100"/>
              <a:gd name="connsiteY16" fmla="*/ 0 h 6856413"/>
              <a:gd name="connsiteX17" fmla="*/ 855799 w 6261100"/>
              <a:gd name="connsiteY17" fmla="*/ 2 h 6856413"/>
              <a:gd name="connsiteX18" fmla="*/ 1 w 6261100"/>
              <a:gd name="connsiteY18" fmla="*/ 2 h 685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261100" h="6856413">
                <a:moveTo>
                  <a:pt x="855799" y="2"/>
                </a:moveTo>
                <a:lnTo>
                  <a:pt x="5948045" y="2"/>
                </a:lnTo>
                <a:cubicBezTo>
                  <a:pt x="6120940" y="2"/>
                  <a:pt x="6261100" y="137196"/>
                  <a:pt x="6261100" y="306433"/>
                </a:cubicBezTo>
                <a:lnTo>
                  <a:pt x="6261100" y="6551570"/>
                </a:lnTo>
                <a:cubicBezTo>
                  <a:pt x="6261100" y="6699652"/>
                  <a:pt x="6153790" y="6823203"/>
                  <a:pt x="6011137" y="6851776"/>
                </a:cubicBezTo>
                <a:lnTo>
                  <a:pt x="5964148" y="6856413"/>
                </a:lnTo>
                <a:lnTo>
                  <a:pt x="871527" y="6856413"/>
                </a:lnTo>
                <a:lnTo>
                  <a:pt x="899591" y="6853584"/>
                </a:lnTo>
                <a:cubicBezTo>
                  <a:pt x="998641" y="6833315"/>
                  <a:pt x="1073150" y="6745676"/>
                  <a:pt x="1073150" y="6640634"/>
                </a:cubicBezTo>
                <a:lnTo>
                  <a:pt x="1073150" y="217366"/>
                </a:lnTo>
                <a:cubicBezTo>
                  <a:pt x="1073150" y="112324"/>
                  <a:pt x="998641" y="24685"/>
                  <a:pt x="899591" y="4416"/>
                </a:cubicBezTo>
                <a:close/>
                <a:moveTo>
                  <a:pt x="0" y="2"/>
                </a:moveTo>
                <a:lnTo>
                  <a:pt x="1" y="2"/>
                </a:lnTo>
                <a:lnTo>
                  <a:pt x="1" y="6856413"/>
                </a:lnTo>
                <a:lnTo>
                  <a:pt x="0" y="6856413"/>
                </a:lnTo>
                <a:close/>
                <a:moveTo>
                  <a:pt x="1" y="0"/>
                </a:moveTo>
                <a:lnTo>
                  <a:pt x="855784" y="0"/>
                </a:lnTo>
                <a:lnTo>
                  <a:pt x="855799" y="2"/>
                </a:lnTo>
                <a:lnTo>
                  <a:pt x="1" y="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20" y="0"/>
            <a:ext cx="1073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46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0867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7314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752601" y="565151"/>
            <a:ext cx="7229475" cy="6731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52601" y="1539875"/>
            <a:ext cx="7229475" cy="4351338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" t="14532" r="81222" b="16184"/>
          <a:stretch/>
        </p:blipFill>
        <p:spPr>
          <a:xfrm>
            <a:off x="369341" y="5835864"/>
            <a:ext cx="373609" cy="435876"/>
          </a:xfrm>
          <a:prstGeom prst="rect">
            <a:avLst/>
          </a:prstGeom>
        </p:spPr>
      </p:pic>
      <p:sp>
        <p:nvSpPr>
          <p:cNvPr id="7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158300" y="5925980"/>
            <a:ext cx="664049" cy="32067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00379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7DBAEC8-4D4E-4529-8E58-91E33DAF6B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469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7314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752601" y="565151"/>
            <a:ext cx="7229475" cy="6731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ru-RU" b="1"/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52601" y="1539876"/>
            <a:ext cx="7229475" cy="5556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1"/>
          </p:nvPr>
        </p:nvSpPr>
        <p:spPr>
          <a:xfrm>
            <a:off x="1752601" y="3444876"/>
            <a:ext cx="4368800" cy="286067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Объект 2"/>
          <p:cNvSpPr>
            <a:spLocks noGrp="1"/>
          </p:cNvSpPr>
          <p:nvPr>
            <p:ph idx="13"/>
          </p:nvPr>
        </p:nvSpPr>
        <p:spPr>
          <a:xfrm>
            <a:off x="7188201" y="2298700"/>
            <a:ext cx="4370400" cy="1244600"/>
          </a:xfrm>
          <a:prstGeom prst="round2SameRect">
            <a:avLst>
              <a:gd name="adj1" fmla="val 10606"/>
              <a:gd name="adj2" fmla="val 0"/>
            </a:avLst>
          </a:prstGeom>
          <a:ln>
            <a:solidFill>
              <a:srgbClr val="E8474D"/>
            </a:solidFill>
          </a:ln>
        </p:spPr>
        <p:txBody>
          <a:bodyPr/>
          <a:lstStyle>
            <a:lvl1pPr>
              <a:defRPr sz="1800" b="1">
                <a:solidFill>
                  <a:srgbClr val="E847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" t="14532" r="81222" b="16184"/>
          <a:stretch/>
        </p:blipFill>
        <p:spPr>
          <a:xfrm>
            <a:off x="369341" y="5835864"/>
            <a:ext cx="373609" cy="435876"/>
          </a:xfrm>
          <a:prstGeom prst="rect">
            <a:avLst/>
          </a:prstGeom>
        </p:spPr>
      </p:pic>
      <p:sp>
        <p:nvSpPr>
          <p:cNvPr id="11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158300" y="5925980"/>
            <a:ext cx="664049" cy="32067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00379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7DBAEC8-4D4E-4529-8E58-91E33DAF6BE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>
          <a:xfrm>
            <a:off x="7188200" y="3032124"/>
            <a:ext cx="4384800" cy="3825876"/>
          </a:xfrm>
          <a:prstGeom prst="round2SameRect">
            <a:avLst>
              <a:gd name="adj1" fmla="val 6045"/>
              <a:gd name="adj2" fmla="val 0"/>
            </a:avLst>
          </a:prstGeom>
          <a:ln>
            <a:solidFill>
              <a:schemeClr val="bg1"/>
            </a:solidFill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270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7314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752601" y="565151"/>
            <a:ext cx="6476999" cy="6731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ru-RU" b="1" dirty="0"/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17" name="Рисунок 16"/>
          <p:cNvSpPr>
            <a:spLocks noGrp="1"/>
          </p:cNvSpPr>
          <p:nvPr>
            <p:ph type="pic" sz="quarter" idx="12"/>
          </p:nvPr>
        </p:nvSpPr>
        <p:spPr>
          <a:xfrm>
            <a:off x="8229600" y="1"/>
            <a:ext cx="3962400" cy="6861175"/>
          </a:xfrm>
          <a:custGeom>
            <a:avLst/>
            <a:gdLst>
              <a:gd name="connsiteX0" fmla="*/ 0 w 3962400"/>
              <a:gd name="connsiteY0" fmla="*/ 0 h 6861175"/>
              <a:gd name="connsiteX1" fmla="*/ 3962400 w 3962400"/>
              <a:gd name="connsiteY1" fmla="*/ 0 h 6861175"/>
              <a:gd name="connsiteX2" fmla="*/ 3962400 w 3962400"/>
              <a:gd name="connsiteY2" fmla="*/ 6861175 h 6861175"/>
              <a:gd name="connsiteX3" fmla="*/ 0 w 3962400"/>
              <a:gd name="connsiteY3" fmla="*/ 6861175 h 6861175"/>
              <a:gd name="connsiteX4" fmla="*/ 0 w 3962400"/>
              <a:gd name="connsiteY4" fmla="*/ 6858003 h 6861175"/>
              <a:gd name="connsiteX5" fmla="*/ 153380 w 3962400"/>
              <a:gd name="connsiteY5" fmla="*/ 6858003 h 6861175"/>
              <a:gd name="connsiteX6" fmla="*/ 444501 w 3962400"/>
              <a:gd name="connsiteY6" fmla="*/ 6566881 h 6861175"/>
              <a:gd name="connsiteX7" fmla="*/ 444501 w 3962400"/>
              <a:gd name="connsiteY7" fmla="*/ 291125 h 6861175"/>
              <a:gd name="connsiteX8" fmla="*/ 153380 w 3962400"/>
              <a:gd name="connsiteY8" fmla="*/ 3 h 6861175"/>
              <a:gd name="connsiteX9" fmla="*/ 0 w 3962400"/>
              <a:gd name="connsiteY9" fmla="*/ 3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62400" h="6861175">
                <a:moveTo>
                  <a:pt x="0" y="0"/>
                </a:moveTo>
                <a:lnTo>
                  <a:pt x="3962400" y="0"/>
                </a:lnTo>
                <a:lnTo>
                  <a:pt x="3962400" y="6861175"/>
                </a:lnTo>
                <a:lnTo>
                  <a:pt x="0" y="6861175"/>
                </a:lnTo>
                <a:lnTo>
                  <a:pt x="0" y="6858003"/>
                </a:lnTo>
                <a:lnTo>
                  <a:pt x="153380" y="6858003"/>
                </a:lnTo>
                <a:cubicBezTo>
                  <a:pt x="314161" y="6858003"/>
                  <a:pt x="444501" y="6727663"/>
                  <a:pt x="444501" y="6566881"/>
                </a:cubicBezTo>
                <a:lnTo>
                  <a:pt x="444501" y="291125"/>
                </a:lnTo>
                <a:cubicBezTo>
                  <a:pt x="444501" y="130343"/>
                  <a:pt x="314161" y="3"/>
                  <a:pt x="153380" y="3"/>
                </a:cubicBezTo>
                <a:lnTo>
                  <a:pt x="0" y="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8" name="Объект 2"/>
          <p:cNvSpPr>
            <a:spLocks noGrp="1"/>
          </p:cNvSpPr>
          <p:nvPr>
            <p:ph idx="1"/>
          </p:nvPr>
        </p:nvSpPr>
        <p:spPr>
          <a:xfrm>
            <a:off x="1752601" y="1539876"/>
            <a:ext cx="6476999" cy="5556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9" name="Объект 2"/>
          <p:cNvSpPr>
            <a:spLocks noGrp="1"/>
          </p:cNvSpPr>
          <p:nvPr>
            <p:ph idx="13"/>
          </p:nvPr>
        </p:nvSpPr>
        <p:spPr>
          <a:xfrm>
            <a:off x="1752600" y="3444876"/>
            <a:ext cx="4356099" cy="286067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" t="14532" r="81222" b="16184"/>
          <a:stretch/>
        </p:blipFill>
        <p:spPr>
          <a:xfrm>
            <a:off x="369341" y="5835864"/>
            <a:ext cx="373609" cy="435876"/>
          </a:xfrm>
          <a:prstGeom prst="rect">
            <a:avLst/>
          </a:prstGeom>
        </p:spPr>
      </p:pic>
      <p:sp>
        <p:nvSpPr>
          <p:cNvPr id="14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158300" y="5925980"/>
            <a:ext cx="664049" cy="32067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00379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7DBAEC8-4D4E-4529-8E58-91E33DAF6B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410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800226" y="565152"/>
            <a:ext cx="7896225" cy="6921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57191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6" r:id="rId4"/>
    <p:sldLayoutId id="2147483662" r:id="rId5"/>
    <p:sldLayoutId id="2147483669" r:id="rId6"/>
    <p:sldLayoutId id="2147483650" r:id="rId7"/>
    <p:sldLayoutId id="2147483663" r:id="rId8"/>
    <p:sldLayoutId id="2147483661" r:id="rId9"/>
    <p:sldLayoutId id="2147483660" r:id="rId10"/>
    <p:sldLayoutId id="2147483651" r:id="rId11"/>
    <p:sldLayoutId id="2147483668" r:id="rId12"/>
    <p:sldLayoutId id="2147483654" r:id="rId13"/>
    <p:sldLayoutId id="2147483655" r:id="rId14"/>
    <p:sldLayoutId id="2147483657" r:id="rId15"/>
    <p:sldLayoutId id="2147483670" r:id="rId16"/>
    <p:sldLayoutId id="2147483671" r:id="rId17"/>
    <p:sldLayoutId id="2147483672" r:id="rId18"/>
    <p:sldLayoutId id="2147483674" r:id="rId19"/>
    <p:sldLayoutId id="2147483673" r:id="rId20"/>
    <p:sldLayoutId id="2147483677" r:id="rId21"/>
    <p:sldLayoutId id="2147483678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3200" kern="1200" spc="-15" dirty="0" smtClean="0">
          <a:solidFill>
            <a:srgbClr val="3A4F9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5.png"/><Relationship Id="rId1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18.jfif"/><Relationship Id="rId12" Type="http://schemas.openxmlformats.org/officeDocument/2006/relationships/image" Target="../media/image26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7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5.png"/><Relationship Id="rId5" Type="http://schemas.openxmlformats.org/officeDocument/2006/relationships/image" Target="../media/image33.jpeg"/><Relationship Id="rId15" Type="http://schemas.openxmlformats.org/officeDocument/2006/relationships/image" Target="../media/image28.jfif"/><Relationship Id="rId10" Type="http://schemas.openxmlformats.org/officeDocument/2006/relationships/image" Target="../media/image34.png"/><Relationship Id="rId19" Type="http://schemas.openxmlformats.org/officeDocument/2006/relationships/image" Target="../media/image39.png"/><Relationship Id="rId4" Type="http://schemas.openxmlformats.org/officeDocument/2006/relationships/image" Target="../media/image32.jpeg"/><Relationship Id="rId9" Type="http://schemas.openxmlformats.org/officeDocument/2006/relationships/image" Target="../media/image20.png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jfif"/><Relationship Id="rId15" Type="http://schemas.openxmlformats.org/officeDocument/2006/relationships/image" Target="../media/image28.jfif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0000"/>
                </a:solidFill>
              </a:rPr>
              <a:t>ИПОТЕЧНЫЕ </a:t>
            </a:r>
            <a:r>
              <a:rPr lang="ru-RU" spc="-1780" dirty="0">
                <a:solidFill>
                  <a:srgbClr val="000000"/>
                </a:solidFill>
              </a:rPr>
              <a:t> </a:t>
            </a:r>
            <a:r>
              <a:rPr lang="ru-RU" dirty="0">
                <a:solidFill>
                  <a:srgbClr val="000000"/>
                </a:solidFill>
              </a:rPr>
              <a:t>П</a:t>
            </a:r>
            <a:r>
              <a:rPr lang="ru-RU" spc="-85" dirty="0">
                <a:solidFill>
                  <a:srgbClr val="000000"/>
                </a:solidFill>
              </a:rPr>
              <a:t>Р</a:t>
            </a:r>
            <a:r>
              <a:rPr lang="ru-RU" dirty="0">
                <a:solidFill>
                  <a:srgbClr val="000000"/>
                </a:solidFill>
              </a:rPr>
              <a:t>ОГРАММЫ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6" y="348080"/>
            <a:ext cx="2959100" cy="6977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5233" y="5743575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37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sovcombank.ru</a:t>
            </a:r>
            <a:endParaRPr lang="ru-RU" b="1">
              <a:solidFill>
                <a:srgbClr val="0037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3423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65CDEEE-9A82-26C5-C1BE-8072AAF60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900" dirty="0"/>
              <a:t>РАСЧЕТ ПЛАТЕЖЕЙ ДЛЯ КЛИЕНТА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6CB5BEE4-8AE5-6E4F-B3A9-1ECCBC23329B}"/>
              </a:ext>
            </a:extLst>
          </p:cNvPr>
          <p:cNvSpPr txBox="1">
            <a:spLocks/>
          </p:cNvSpPr>
          <p:nvPr/>
        </p:nvSpPr>
        <p:spPr>
          <a:xfrm>
            <a:off x="1747639" y="1844824"/>
            <a:ext cx="9405699" cy="260211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200" b="1" kern="1200" spc="-15">
                <a:solidFill>
                  <a:srgbClr val="3A4F9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1400" spc="45" dirty="0">
                <a:solidFill>
                  <a:srgbClr val="003790"/>
                </a:solidFill>
                <a:latin typeface="Arial"/>
                <a:cs typeface="Arial"/>
              </a:rPr>
              <a:t>НОВОСТРОЙКА С </a:t>
            </a:r>
            <a:r>
              <a:rPr lang="ru-RU" sz="1400" spc="45" dirty="0" smtClean="0">
                <a:solidFill>
                  <a:srgbClr val="003790"/>
                </a:solidFill>
                <a:latin typeface="Arial"/>
                <a:cs typeface="Arial"/>
              </a:rPr>
              <a:t>ГОСПОДДЕРЖКОЙ С</a:t>
            </a:r>
            <a:r>
              <a:rPr lang="ru-RU" sz="1400" dirty="0" smtClean="0"/>
              <a:t> </a:t>
            </a:r>
            <a:r>
              <a:rPr lang="ru-RU" sz="1400" cap="all" spc="3" dirty="0" smtClean="0">
                <a:solidFill>
                  <a:srgbClr val="FC5055"/>
                </a:solidFill>
                <a:latin typeface="Arial"/>
                <a:ea typeface="+mn-ea"/>
                <a:cs typeface="Arial"/>
              </a:rPr>
              <a:t>«Берем </a:t>
            </a:r>
            <a:r>
              <a:rPr lang="ru-RU" sz="1400" cap="all" spc="3" dirty="0">
                <a:solidFill>
                  <a:srgbClr val="FC5055"/>
                </a:solidFill>
                <a:latin typeface="Arial"/>
                <a:ea typeface="+mn-ea"/>
                <a:cs typeface="Arial"/>
              </a:rPr>
              <a:t>проценты на себя</a:t>
            </a:r>
            <a:r>
              <a:rPr lang="ru-RU" sz="1400" cap="all" spc="3" dirty="0" smtClean="0">
                <a:solidFill>
                  <a:srgbClr val="FC5055"/>
                </a:solidFill>
                <a:latin typeface="Arial"/>
                <a:ea typeface="+mn-ea"/>
                <a:cs typeface="Arial"/>
              </a:rPr>
              <a:t>»</a:t>
            </a:r>
            <a:endParaRPr lang="ru-RU" sz="1400" b="0" cap="all" spc="3" dirty="0">
              <a:solidFill>
                <a:srgbClr val="00379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92FDB4-ECA7-26D2-39B9-F6A7A1DA3BA4}"/>
              </a:ext>
            </a:extLst>
          </p:cNvPr>
          <p:cNvSpPr txBox="1"/>
          <p:nvPr/>
        </p:nvSpPr>
        <p:spPr>
          <a:xfrm>
            <a:off x="1747639" y="1126433"/>
            <a:ext cx="92057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cap="all" spc="3" dirty="0">
                <a:solidFill>
                  <a:srgbClr val="003790"/>
                </a:solidFill>
                <a:latin typeface="Arial"/>
                <a:cs typeface="Arial"/>
              </a:rPr>
              <a:t>сумма кредита </a:t>
            </a:r>
            <a:r>
              <a:rPr lang="ru-RU" cap="all" spc="3" dirty="0" smtClean="0">
                <a:solidFill>
                  <a:srgbClr val="003790"/>
                </a:solidFill>
                <a:latin typeface="Arial"/>
                <a:cs typeface="Arial"/>
              </a:rPr>
              <a:t>6 </a:t>
            </a:r>
            <a:r>
              <a:rPr lang="ru-RU" cap="all" spc="3" dirty="0">
                <a:solidFill>
                  <a:srgbClr val="003790"/>
                </a:solidFill>
                <a:latin typeface="Arial"/>
                <a:cs typeface="Arial"/>
              </a:rPr>
              <a:t>млн. рублей, срок 30 </a:t>
            </a:r>
            <a:r>
              <a:rPr lang="ru-RU" cap="all" spc="3" dirty="0" smtClean="0">
                <a:solidFill>
                  <a:srgbClr val="003790"/>
                </a:solidFill>
                <a:latin typeface="Arial"/>
                <a:cs typeface="Arial"/>
              </a:rPr>
              <a:t>лет</a:t>
            </a:r>
            <a:endParaRPr lang="ru-RU" cap="all" spc="3" dirty="0">
              <a:solidFill>
                <a:srgbClr val="003790"/>
              </a:solidFill>
              <a:latin typeface="Arial"/>
              <a:cs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75631" y="4036444"/>
            <a:ext cx="80927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45" dirty="0" smtClean="0">
                <a:solidFill>
                  <a:srgbClr val="003790"/>
                </a:solidFill>
                <a:latin typeface="Arial"/>
                <a:cs typeface="Arial"/>
              </a:rPr>
              <a:t>НОВОСТРОЙКА (КВАРТИРА, АПАРТАМЕНТЫ) С</a:t>
            </a:r>
            <a:r>
              <a:rPr lang="ru-RU" sz="1400" b="1" dirty="0" smtClean="0"/>
              <a:t> </a:t>
            </a:r>
            <a:r>
              <a:rPr lang="ru-RU" sz="1400" b="1" cap="all" spc="3" dirty="0" smtClean="0">
                <a:solidFill>
                  <a:srgbClr val="FC5055"/>
                </a:solidFill>
                <a:latin typeface="Arial"/>
                <a:cs typeface="Arial"/>
              </a:rPr>
              <a:t>«</a:t>
            </a:r>
            <a:r>
              <a:rPr lang="ru-RU" sz="1400" b="1" cap="all" spc="3" dirty="0">
                <a:solidFill>
                  <a:srgbClr val="FC5055"/>
                </a:solidFill>
                <a:latin typeface="Arial"/>
                <a:cs typeface="Arial"/>
              </a:rPr>
              <a:t>Берем проценты на себя»</a:t>
            </a:r>
            <a:endParaRPr lang="ru-RU" sz="1400" b="1" cap="all" spc="3" dirty="0">
              <a:solidFill>
                <a:srgbClr val="003790"/>
              </a:solidFill>
              <a:latin typeface="Arial"/>
              <a:cs typeface="Arial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1747638" y="2273246"/>
          <a:ext cx="8668841" cy="144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4421">
                  <a:extLst>
                    <a:ext uri="{9D8B030D-6E8A-4147-A177-3AD203B41FA5}">
                      <a16:colId xmlns:a16="http://schemas.microsoft.com/office/drawing/2014/main" val="3192195022"/>
                    </a:ext>
                  </a:extLst>
                </a:gridCol>
                <a:gridCol w="2167210">
                  <a:extLst>
                    <a:ext uri="{9D8B030D-6E8A-4147-A177-3AD203B41FA5}">
                      <a16:colId xmlns:a16="http://schemas.microsoft.com/office/drawing/2014/main" val="2975779189"/>
                    </a:ext>
                  </a:extLst>
                </a:gridCol>
                <a:gridCol w="2167210">
                  <a:extLst>
                    <a:ext uri="{9D8B030D-6E8A-4147-A177-3AD203B41FA5}">
                      <a16:colId xmlns:a16="http://schemas.microsoft.com/office/drawing/2014/main" val="36390950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Ежемесячный платеж, </a:t>
                      </a:r>
                      <a:r>
                        <a:rPr lang="ru-RU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₽</a:t>
                      </a:r>
                      <a:br>
                        <a:rPr lang="ru-RU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льготный период</a:t>
                      </a:r>
                    </a:p>
                    <a:p>
                      <a:pPr algn="ctr"/>
                      <a:endParaRPr lang="ru-RU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Ежемесячный платеж , </a:t>
                      </a:r>
                      <a:r>
                        <a:rPr lang="ru-RU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₽</a:t>
                      </a:r>
                      <a:br>
                        <a:rPr lang="ru-RU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после окончания льготного периода</a:t>
                      </a:r>
                    </a:p>
                    <a:p>
                      <a:pPr algn="ctr"/>
                      <a:endParaRPr lang="ru-RU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4103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Программа «Новостройка с господдержкой» 7,99%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98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841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«Берем проценты на себя»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smtClean="0">
                          <a:solidFill>
                            <a:srgbClr val="FC505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r>
                        <a:rPr lang="ru-RU" sz="1000" b="1" i="0" u="none" strike="noStrike" dirty="0" smtClean="0">
                          <a:solidFill>
                            <a:srgbClr val="FC505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034</a:t>
                      </a:r>
                      <a:endParaRPr lang="ru-RU" sz="1000" b="1" i="0" u="none" strike="noStrike" dirty="0">
                        <a:solidFill>
                          <a:srgbClr val="FC505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24" marR="9224" marT="922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 smtClean="0">
                          <a:solidFill>
                            <a:srgbClr val="FC505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ru-RU" sz="1000" b="1" i="0" u="none" strike="noStrike" dirty="0" smtClean="0">
                          <a:solidFill>
                            <a:srgbClr val="FC505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000" b="1" i="0" u="none" strike="noStrike" dirty="0" smtClean="0">
                          <a:solidFill>
                            <a:srgbClr val="FC505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98</a:t>
                      </a:r>
                      <a:r>
                        <a:rPr lang="ru-RU" sz="1000" b="1" i="0" u="none" strike="noStrike" dirty="0" smtClean="0">
                          <a:solidFill>
                            <a:srgbClr val="FC505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000" b="1" i="0" u="none" strike="noStrike" dirty="0">
                        <a:solidFill>
                          <a:srgbClr val="FC505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24" marR="9224" marT="9224" marB="0" anchor="ctr"/>
                </a:tc>
                <a:extLst>
                  <a:ext uri="{0D108BD9-81ED-4DB2-BD59-A6C34878D82A}">
                    <a16:rowId xmlns:a16="http://schemas.microsoft.com/office/drawing/2014/main" val="1945649067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1683974" y="4506560"/>
          <a:ext cx="8732506" cy="144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6252">
                  <a:extLst>
                    <a:ext uri="{9D8B030D-6E8A-4147-A177-3AD203B41FA5}">
                      <a16:colId xmlns:a16="http://schemas.microsoft.com/office/drawing/2014/main" val="3192195022"/>
                    </a:ext>
                  </a:extLst>
                </a:gridCol>
                <a:gridCol w="2183127">
                  <a:extLst>
                    <a:ext uri="{9D8B030D-6E8A-4147-A177-3AD203B41FA5}">
                      <a16:colId xmlns:a16="http://schemas.microsoft.com/office/drawing/2014/main" val="2975779189"/>
                    </a:ext>
                  </a:extLst>
                </a:gridCol>
                <a:gridCol w="2183127">
                  <a:extLst>
                    <a:ext uri="{9D8B030D-6E8A-4147-A177-3AD203B41FA5}">
                      <a16:colId xmlns:a16="http://schemas.microsoft.com/office/drawing/2014/main" val="36390950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Ежемесячный платеж, </a:t>
                      </a:r>
                      <a:r>
                        <a:rPr lang="ru-RU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₽</a:t>
                      </a:r>
                      <a:br>
                        <a:rPr lang="ru-RU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льготный период</a:t>
                      </a:r>
                    </a:p>
                    <a:p>
                      <a:pPr algn="ctr"/>
                      <a:endParaRPr lang="ru-RU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Ежемесячный платеж , </a:t>
                      </a:r>
                      <a:r>
                        <a:rPr lang="ru-RU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₽</a:t>
                      </a:r>
                      <a:br>
                        <a:rPr lang="ru-RU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после окончания льготного периода</a:t>
                      </a:r>
                    </a:p>
                    <a:p>
                      <a:pPr algn="ctr"/>
                      <a:endParaRPr lang="ru-RU" sz="1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4103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Программа «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Новостройка» 16,99%</a:t>
                      </a:r>
                    </a:p>
                  </a:txBody>
                  <a:tcPr marL="9224" marR="9224" marT="9224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85 491</a:t>
                      </a:r>
                    </a:p>
                  </a:txBody>
                  <a:tcPr marL="9224" marR="9224" marT="922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841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«Берем проценты на себя»</a:t>
                      </a:r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FC505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541</a:t>
                      </a:r>
                      <a:endParaRPr lang="ru-RU" sz="1000" b="1" i="0" u="none" strike="noStrike" dirty="0">
                        <a:solidFill>
                          <a:srgbClr val="FC5055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224" marR="9224" marT="922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 smtClean="0">
                          <a:solidFill>
                            <a:srgbClr val="FC5055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85 491</a:t>
                      </a:r>
                    </a:p>
                  </a:txBody>
                  <a:tcPr marL="9224" marR="9224" marT="9224" marB="0" anchor="ctr"/>
                </a:tc>
                <a:extLst>
                  <a:ext uri="{0D108BD9-81ED-4DB2-BD59-A6C34878D82A}">
                    <a16:rowId xmlns:a16="http://schemas.microsoft.com/office/drawing/2014/main" val="19456490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173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52601" y="260648"/>
            <a:ext cx="8307467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900" b="1" dirty="0" smtClean="0">
                <a:solidFill>
                  <a:srgbClr val="3A4F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СПИСОК ЗАСТРОЙЩИКОВ ПО ПРОГРАММЕ </a:t>
            </a:r>
          </a:p>
          <a:p>
            <a:r>
              <a:rPr lang="ru-RU" sz="2900" b="1" dirty="0" smtClean="0">
                <a:solidFill>
                  <a:srgbClr val="FC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«БЕРЕМ ПРОЦЕНТЫ НА СЕБЯ»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14612" y="1622842"/>
            <a:ext cx="2101857" cy="2887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">
              <a:lnSpc>
                <a:spcPts val="1000"/>
              </a:lnSpc>
            </a:pPr>
            <a:r>
              <a:rPr lang="ru-RU" sz="1200" b="1" dirty="0" smtClean="0">
                <a:solidFill>
                  <a:srgbClr val="FC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Москва</a:t>
            </a:r>
            <a:endParaRPr lang="en-US" sz="1200" b="1" dirty="0" smtClean="0">
              <a:solidFill>
                <a:srgbClr val="FC50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000"/>
              </a:lnSpc>
            </a:pPr>
            <a:endParaRPr lang="ru-RU" sz="1050" dirty="0">
              <a:solidFill>
                <a:srgbClr val="FC50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100"/>
              </a:lnSpc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100"/>
              </a:lnSpc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Pioneer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100"/>
              </a:lnSpc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А101</a:t>
            </a:r>
          </a:p>
          <a:p>
            <a:pPr algn="ctr" fontAlgn="b">
              <a:lnSpc>
                <a:spcPts val="1100"/>
              </a:lnSpc>
            </a:pPr>
            <a:r>
              <a:rPr lang="ru-RU" sz="1050" dirty="0" err="1">
                <a:latin typeface="Arial" panose="020B0604020202020204" pitchFamily="34" charset="0"/>
                <a:cs typeface="Arial" panose="020B0604020202020204" pitchFamily="34" charset="0"/>
              </a:rPr>
              <a:t>Инград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100"/>
              </a:lnSpc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ЛСР</a:t>
            </a:r>
          </a:p>
          <a:p>
            <a:pPr algn="ctr" fontAlgn="b">
              <a:lnSpc>
                <a:spcPts val="1100"/>
              </a:lnSpc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ФСК</a:t>
            </a:r>
            <a:endParaRPr lang="ru-RU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100"/>
              </a:lnSpc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Самолет</a:t>
            </a:r>
          </a:p>
          <a:p>
            <a:pPr algn="ctr" fontAlgn="b">
              <a:lnSpc>
                <a:spcPts val="1100"/>
              </a:lnSpc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Р-Инвест</a:t>
            </a:r>
          </a:p>
          <a:p>
            <a:pPr algn="ctr" fontAlgn="b">
              <a:lnSpc>
                <a:spcPts val="1100"/>
              </a:lnSpc>
            </a:pP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Coldy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100"/>
              </a:lnSpc>
            </a:pP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Upside Development</a:t>
            </a:r>
            <a:endParaRPr lang="ru-RU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100"/>
              </a:lnSpc>
            </a:pPr>
            <a:r>
              <a:rPr lang="ru-RU" sz="10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Кортрос</a:t>
            </a:r>
            <a:endParaRPr lang="ru-RU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100"/>
              </a:lnSpc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СЗ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«БОРИСОВСКИЕ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ПРУДЫ»</a:t>
            </a:r>
          </a:p>
          <a:p>
            <a:pPr algn="ctr" fontAlgn="b">
              <a:lnSpc>
                <a:spcPts val="1100"/>
              </a:lnSpc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СЗ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Квартал-</a:t>
            </a:r>
            <a:r>
              <a:rPr lang="ru-RU" sz="10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Инвестстрой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ctr" fontAlgn="b">
              <a:lnSpc>
                <a:spcPts val="1100"/>
              </a:lnSpc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СЗ «Молоково-13»</a:t>
            </a:r>
          </a:p>
          <a:p>
            <a:pPr algn="ctr" fontAlgn="b">
              <a:lnSpc>
                <a:spcPts val="1100"/>
              </a:lnSpc>
            </a:pPr>
            <a:r>
              <a:rPr lang="ru-RU" sz="10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Инвесттраст</a:t>
            </a:r>
            <a:endParaRPr lang="ru-RU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100"/>
              </a:lnSpc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НОВАРД</a:t>
            </a:r>
          </a:p>
          <a:p>
            <a:pPr algn="ctr" fontAlgn="b">
              <a:lnSpc>
                <a:spcPts val="1100"/>
              </a:lnSpc>
            </a:pPr>
            <a:r>
              <a:rPr lang="ru-RU" sz="10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Стройтехинвест</a:t>
            </a:r>
            <a:endParaRPr lang="ru-RU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100"/>
              </a:lnSpc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Садовое кольцо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5153" y="1622842"/>
            <a:ext cx="165622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">
              <a:lnSpc>
                <a:spcPts val="1000"/>
              </a:lnSpc>
            </a:pPr>
            <a:r>
              <a:rPr lang="ru-RU" sz="1200" b="1" dirty="0" smtClean="0">
                <a:solidFill>
                  <a:srgbClr val="FC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</a:t>
            </a:r>
            <a:endParaRPr lang="en-US" sz="1200" b="1" dirty="0" smtClean="0">
              <a:solidFill>
                <a:srgbClr val="FC50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000"/>
              </a:lnSpc>
            </a:pPr>
            <a:endParaRPr lang="ru-RU" sz="1050" dirty="0">
              <a:solidFill>
                <a:srgbClr val="FC50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100"/>
              </a:lnSpc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Euroinvest Development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100"/>
              </a:lnSpc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Аквилон</a:t>
            </a:r>
          </a:p>
          <a:p>
            <a:pPr algn="ctr" fontAlgn="b">
              <a:lnSpc>
                <a:spcPts val="1100"/>
              </a:lnSpc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ПСК</a:t>
            </a:r>
          </a:p>
          <a:p>
            <a:pPr algn="ctr" fontAlgn="b">
              <a:lnSpc>
                <a:spcPts val="1100"/>
              </a:lnSpc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Арсенал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ctr" fontAlgn="b">
              <a:lnSpc>
                <a:spcPts val="1100"/>
              </a:lnSpc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AAG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100"/>
              </a:lnSpc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ЛСР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100"/>
              </a:lnSpc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А101</a:t>
            </a:r>
          </a:p>
          <a:p>
            <a:pPr algn="ctr" fontAlgn="b">
              <a:lnSpc>
                <a:spcPts val="1100"/>
              </a:lnSpc>
            </a:pP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RBI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70060" y="1638811"/>
            <a:ext cx="1949572" cy="4721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">
              <a:lnSpc>
                <a:spcPts val="1000"/>
              </a:lnSpc>
            </a:pPr>
            <a:r>
              <a:rPr lang="ru-RU" sz="1200" b="1" dirty="0">
                <a:solidFill>
                  <a:srgbClr val="0037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Архангельск</a:t>
            </a:r>
            <a:endParaRPr lang="ru-RU" sz="1200" dirty="0">
              <a:solidFill>
                <a:srgbClr val="0037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000"/>
              </a:lnSpc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Аквилон</a:t>
            </a:r>
            <a:endParaRPr lang="en-US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000"/>
              </a:lnSpc>
            </a:pP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000"/>
              </a:lnSpc>
            </a:pPr>
            <a:r>
              <a:rPr lang="ru-RU" sz="1200" b="1" dirty="0">
                <a:solidFill>
                  <a:srgbClr val="0037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Астрахань</a:t>
            </a:r>
          </a:p>
          <a:p>
            <a:pPr algn="ctr" fontAlgn="b">
              <a:lnSpc>
                <a:spcPts val="1000"/>
              </a:lnSpc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Разум</a:t>
            </a:r>
          </a:p>
          <a:p>
            <a:pPr algn="ctr" fontAlgn="b">
              <a:lnSpc>
                <a:spcPts val="1000"/>
              </a:lnSpc>
            </a:pP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000"/>
              </a:lnSpc>
            </a:pPr>
            <a:r>
              <a:rPr lang="ru-RU" sz="1200" b="1" dirty="0">
                <a:solidFill>
                  <a:srgbClr val="0037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Вологда</a:t>
            </a:r>
          </a:p>
          <a:p>
            <a:pPr algn="ctr" fontAlgn="b">
              <a:lnSpc>
                <a:spcPts val="1000"/>
              </a:lnSpc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ВОЛОГДАГРАЖДАНСТРОЙ</a:t>
            </a:r>
            <a:endParaRPr lang="ru-RU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000"/>
              </a:lnSpc>
            </a:pPr>
            <a:endParaRPr lang="ru-RU" sz="1050" b="1" dirty="0" smtClean="0">
              <a:solidFill>
                <a:srgbClr val="0037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000"/>
              </a:lnSpc>
            </a:pPr>
            <a:r>
              <a:rPr lang="ru-RU" sz="1200" b="1" dirty="0" smtClean="0">
                <a:solidFill>
                  <a:srgbClr val="0037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Владивосток</a:t>
            </a:r>
            <a:endParaRPr lang="ru-RU" sz="1200" dirty="0">
              <a:solidFill>
                <a:srgbClr val="0037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100"/>
              </a:lnSpc>
            </a:pPr>
            <a:r>
              <a:rPr lang="ru-RU" sz="10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ДиксиСтрой</a:t>
            </a:r>
            <a:endParaRPr lang="ru-RU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100"/>
              </a:lnSpc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ЖСК Радость</a:t>
            </a:r>
          </a:p>
          <a:p>
            <a:pPr algn="ctr" fontAlgn="b">
              <a:lnSpc>
                <a:spcPts val="1100"/>
              </a:lnSpc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СИК </a:t>
            </a:r>
            <a:r>
              <a:rPr lang="ru-RU" sz="1050" dirty="0" err="1">
                <a:latin typeface="Arial" panose="020B0604020202020204" pitchFamily="34" charset="0"/>
                <a:cs typeface="Arial" panose="020B0604020202020204" pitchFamily="34" charset="0"/>
              </a:rPr>
              <a:t>Девелопмент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-Юг</a:t>
            </a:r>
          </a:p>
          <a:p>
            <a:pPr algn="ctr" fontAlgn="b">
              <a:lnSpc>
                <a:spcPts val="1000"/>
              </a:lnSpc>
            </a:pPr>
            <a:endParaRPr lang="ru-RU" sz="1050" b="1" dirty="0" smtClean="0">
              <a:solidFill>
                <a:srgbClr val="0037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000"/>
              </a:lnSpc>
            </a:pPr>
            <a:r>
              <a:rPr lang="ru-RU" sz="1200" b="1" dirty="0" smtClean="0">
                <a:solidFill>
                  <a:srgbClr val="0037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Казань</a:t>
            </a:r>
            <a:endParaRPr lang="ru-RU" sz="1200" dirty="0">
              <a:solidFill>
                <a:srgbClr val="0037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000"/>
              </a:lnSpc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ТЕКТУМ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000"/>
              </a:lnSpc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СМУ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</a:p>
          <a:p>
            <a:pPr algn="ctr" fontAlgn="b">
              <a:lnSpc>
                <a:spcPts val="1000"/>
              </a:lnSpc>
            </a:pP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000"/>
              </a:lnSpc>
            </a:pPr>
            <a:r>
              <a:rPr lang="ru-RU" sz="1200" b="1" dirty="0">
                <a:solidFill>
                  <a:srgbClr val="0037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Краснодар</a:t>
            </a:r>
            <a:endParaRPr lang="ru-RU" sz="1200" dirty="0">
              <a:solidFill>
                <a:srgbClr val="0037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100"/>
              </a:lnSpc>
            </a:pPr>
            <a:r>
              <a:rPr lang="ru-RU" sz="10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СпецСтройКубань</a:t>
            </a:r>
            <a:endParaRPr lang="ru-RU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100"/>
              </a:lnSpc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AVA </a:t>
            </a: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endParaRPr lang="ru-RU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100"/>
              </a:lnSpc>
            </a:pPr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DOGMA</a:t>
            </a:r>
            <a:endParaRPr lang="ru-RU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100"/>
              </a:lnSpc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Гарантия</a:t>
            </a:r>
            <a:endParaRPr lang="ru-RU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000"/>
              </a:lnSpc>
            </a:pP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000"/>
              </a:lnSpc>
            </a:pPr>
            <a:r>
              <a:rPr lang="ru-RU" sz="1200" b="1" dirty="0">
                <a:solidFill>
                  <a:srgbClr val="0037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Новосибирск</a:t>
            </a:r>
            <a:endParaRPr lang="ru-RU" sz="1200" dirty="0">
              <a:solidFill>
                <a:srgbClr val="0037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100"/>
              </a:lnSpc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Новый мир</a:t>
            </a:r>
          </a:p>
          <a:p>
            <a:pPr algn="ctr" fontAlgn="b">
              <a:lnSpc>
                <a:spcPts val="1100"/>
              </a:lnSpc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Союз</a:t>
            </a:r>
          </a:p>
          <a:p>
            <a:pPr algn="ctr" fontAlgn="b">
              <a:lnSpc>
                <a:spcPts val="1100"/>
              </a:lnSpc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Дом-Строй</a:t>
            </a:r>
          </a:p>
          <a:p>
            <a:pPr algn="ctr" fontAlgn="b">
              <a:lnSpc>
                <a:spcPts val="1100"/>
              </a:lnSpc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Сибирские жилые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кварталы</a:t>
            </a:r>
          </a:p>
          <a:p>
            <a:pPr algn="ctr" fontAlgn="b">
              <a:lnSpc>
                <a:spcPts val="1000"/>
              </a:lnSpc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000"/>
              </a:lnSpc>
            </a:pPr>
            <a:r>
              <a:rPr lang="ru-RU" sz="1200" b="1" dirty="0">
                <a:solidFill>
                  <a:srgbClr val="0037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Новороссийск</a:t>
            </a:r>
          </a:p>
          <a:p>
            <a:pPr algn="ctr" fontAlgn="b">
              <a:lnSpc>
                <a:spcPts val="1000"/>
              </a:lnSpc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Гамма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000"/>
              </a:lnSpc>
            </a:pPr>
            <a:endParaRPr lang="ru-RU" sz="1050" b="1" dirty="0" smtClean="0">
              <a:solidFill>
                <a:srgbClr val="0037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000"/>
              </a:lnSpc>
            </a:pPr>
            <a:r>
              <a:rPr lang="ru-RU" sz="1200" b="1" dirty="0" smtClean="0">
                <a:solidFill>
                  <a:srgbClr val="0037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Орел</a:t>
            </a:r>
            <a:endParaRPr lang="ru-RU" sz="1200" dirty="0">
              <a:solidFill>
                <a:srgbClr val="0037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000"/>
              </a:lnSpc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СТС-груп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68317" y="1605320"/>
            <a:ext cx="1944763" cy="36574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">
              <a:lnSpc>
                <a:spcPts val="1000"/>
              </a:lnSpc>
            </a:pPr>
            <a:r>
              <a:rPr lang="ru-RU" sz="1200" b="1" dirty="0" smtClean="0">
                <a:solidFill>
                  <a:srgbClr val="0037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Пермь</a:t>
            </a:r>
            <a:endParaRPr lang="ru-RU" sz="1200" dirty="0">
              <a:solidFill>
                <a:srgbClr val="0037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100"/>
              </a:lnSpc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ГК ПЗСП</a:t>
            </a:r>
          </a:p>
          <a:p>
            <a:pPr algn="ctr" fontAlgn="b">
              <a:lnSpc>
                <a:spcPts val="1100"/>
              </a:lnSpc>
            </a:pPr>
            <a:r>
              <a:rPr lang="ru-RU" sz="1050" dirty="0" err="1">
                <a:latin typeface="Arial" panose="020B0604020202020204" pitchFamily="34" charset="0"/>
                <a:cs typeface="Arial" panose="020B0604020202020204" pitchFamily="34" charset="0"/>
              </a:rPr>
              <a:t>Девелопмент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ЮГ</a:t>
            </a:r>
          </a:p>
          <a:p>
            <a:pPr algn="ctr" fontAlgn="b">
              <a:lnSpc>
                <a:spcPts val="1100"/>
              </a:lnSpc>
            </a:pPr>
            <a:r>
              <a:rPr lang="ru-RU" sz="10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Унистрой</a:t>
            </a:r>
            <a:endParaRPr lang="ru-RU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000"/>
              </a:lnSpc>
            </a:pP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000"/>
              </a:lnSpc>
            </a:pPr>
            <a:r>
              <a:rPr lang="ru-RU" sz="1200" b="1" dirty="0">
                <a:solidFill>
                  <a:srgbClr val="0037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Ростов-на-Дону</a:t>
            </a:r>
            <a:endParaRPr lang="ru-RU" sz="1200" dirty="0">
              <a:solidFill>
                <a:srgbClr val="0037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000"/>
              </a:lnSpc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СК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Галактика</a:t>
            </a:r>
          </a:p>
          <a:p>
            <a:pPr algn="ctr" fontAlgn="b">
              <a:lnSpc>
                <a:spcPts val="1000"/>
              </a:lnSpc>
            </a:pP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000"/>
              </a:lnSpc>
            </a:pPr>
            <a:r>
              <a:rPr lang="ru-RU" sz="1200" b="1" dirty="0" smtClean="0">
                <a:solidFill>
                  <a:srgbClr val="0037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Сочи</a:t>
            </a:r>
            <a:endParaRPr lang="ru-RU" sz="1200" dirty="0">
              <a:solidFill>
                <a:srgbClr val="0037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000"/>
              </a:lnSpc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ИСК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Еврострой</a:t>
            </a:r>
          </a:p>
          <a:p>
            <a:pPr algn="ctr" fontAlgn="b">
              <a:lnSpc>
                <a:spcPts val="1000"/>
              </a:lnSpc>
            </a:pP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000"/>
              </a:lnSpc>
            </a:pPr>
            <a:r>
              <a:rPr lang="ru-RU" sz="1200" b="1" dirty="0" smtClean="0">
                <a:solidFill>
                  <a:srgbClr val="0037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Тверь</a:t>
            </a:r>
          </a:p>
          <a:p>
            <a:pPr algn="ctr" fontAlgn="b">
              <a:lnSpc>
                <a:spcPts val="1000"/>
              </a:lnSpc>
            </a:pP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Новый город</a:t>
            </a:r>
          </a:p>
          <a:p>
            <a:pPr algn="ctr" fontAlgn="b">
              <a:lnSpc>
                <a:spcPts val="1000"/>
              </a:lnSpc>
            </a:pPr>
            <a:endParaRPr lang="ru-RU" sz="1050" b="1" dirty="0">
              <a:solidFill>
                <a:srgbClr val="0037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000"/>
              </a:lnSpc>
            </a:pPr>
            <a:r>
              <a:rPr lang="ru-RU" sz="1200" b="1" dirty="0" smtClean="0">
                <a:solidFill>
                  <a:srgbClr val="0037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Тюмень</a:t>
            </a:r>
            <a:endParaRPr lang="ru-RU" sz="1200" dirty="0">
              <a:solidFill>
                <a:srgbClr val="0037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000"/>
              </a:lnSpc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ТИС</a:t>
            </a:r>
          </a:p>
          <a:p>
            <a:pPr algn="ctr" fontAlgn="b">
              <a:lnSpc>
                <a:spcPts val="1000"/>
              </a:lnSpc>
            </a:pP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000"/>
              </a:lnSpc>
            </a:pPr>
            <a:r>
              <a:rPr lang="ru-RU" sz="1200" b="1" dirty="0" smtClean="0">
                <a:solidFill>
                  <a:srgbClr val="0037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Уфа</a:t>
            </a:r>
          </a:p>
          <a:p>
            <a:pPr algn="ctr" fontAlgn="b">
              <a:lnSpc>
                <a:spcPts val="1100"/>
              </a:lnSpc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БРИГ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100"/>
              </a:lnSpc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ОНИКС</a:t>
            </a:r>
          </a:p>
          <a:p>
            <a:pPr algn="ctr" fontAlgn="b">
              <a:lnSpc>
                <a:spcPts val="1100"/>
              </a:lnSpc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СЗ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и ТН надзора город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Уфа</a:t>
            </a:r>
          </a:p>
          <a:p>
            <a:pPr algn="ctr" fontAlgn="b">
              <a:lnSpc>
                <a:spcPts val="1100"/>
              </a:lnSpc>
            </a:pPr>
            <a:r>
              <a:rPr lang="ru-RU" sz="10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Архстройинвестиции</a:t>
            </a:r>
            <a:endParaRPr lang="ru-RU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100"/>
              </a:lnSpc>
            </a:pP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ПСК-6</a:t>
            </a:r>
          </a:p>
          <a:p>
            <a:pPr algn="ctr" fontAlgn="b">
              <a:lnSpc>
                <a:spcPts val="1000"/>
              </a:lnSpc>
            </a:pPr>
            <a:endParaRPr lang="ru-RU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000"/>
              </a:lnSpc>
            </a:pPr>
            <a:r>
              <a:rPr lang="ru-RU" sz="1200" b="1" dirty="0" smtClean="0">
                <a:solidFill>
                  <a:srgbClr val="0037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Хабаровск</a:t>
            </a:r>
            <a:endParaRPr lang="ru-RU" sz="1200" dirty="0">
              <a:solidFill>
                <a:srgbClr val="0037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">
              <a:lnSpc>
                <a:spcPts val="1000"/>
              </a:lnSpc>
            </a:pPr>
            <a:r>
              <a:rPr lang="ru-RU" sz="10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Градъ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Сервис</a:t>
            </a:r>
          </a:p>
        </p:txBody>
      </p:sp>
    </p:spTree>
    <p:extLst>
      <p:ext uri="{BB962C8B-B14F-4D97-AF65-F5344CB8AC3E}">
        <p14:creationId xmlns:p14="http://schemas.microsoft.com/office/powerpoint/2010/main" val="176371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512" y="565150"/>
            <a:ext cx="8231831" cy="99164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3790"/>
                </a:solidFill>
              </a:rPr>
              <a:t>Выгодные условия по ипотеке</a:t>
            </a:r>
            <a:br>
              <a:rPr lang="ru-RU" dirty="0">
                <a:solidFill>
                  <a:srgbClr val="003790"/>
                </a:solidFill>
              </a:rPr>
            </a:br>
            <a:r>
              <a:rPr lang="ru-RU" dirty="0">
                <a:solidFill>
                  <a:srgbClr val="003790"/>
                </a:solidFill>
              </a:rPr>
              <a:t>Субсидирование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703512" y="2126465"/>
            <a:ext cx="2687215" cy="1744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01">
              <a:spcBef>
                <a:spcPts val="73"/>
              </a:spcBef>
            </a:pPr>
            <a:r>
              <a:rPr lang="ru-RU" spc="9" dirty="0">
                <a:solidFill>
                  <a:srgbClr val="0037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Новостройка </a:t>
            </a:r>
          </a:p>
          <a:p>
            <a:pPr marL="7701">
              <a:spcBef>
                <a:spcPts val="73"/>
              </a:spcBef>
            </a:pPr>
            <a:r>
              <a:rPr lang="ru-RU" spc="9" dirty="0">
                <a:solidFill>
                  <a:srgbClr val="0037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господдержкой 2020</a:t>
            </a:r>
          </a:p>
          <a:p>
            <a:pPr marL="7701">
              <a:spcBef>
                <a:spcPts val="73"/>
              </a:spcBef>
            </a:pPr>
            <a:r>
              <a:rPr lang="ru-RU" sz="4400" b="1" spc="9" dirty="0" smtClean="0">
                <a:solidFill>
                  <a:srgbClr val="FB50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  <a:endParaRPr lang="ru-RU" sz="4400" b="1" spc="9" dirty="0">
              <a:solidFill>
                <a:srgbClr val="FB50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01">
              <a:spcBef>
                <a:spcPts val="73"/>
              </a:spcBef>
            </a:pPr>
            <a:r>
              <a:rPr lang="ru-RU" sz="1200" spc="9" dirty="0"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en-US" sz="1200" b="1" spc="9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200" b="1" spc="9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spc="9" dirty="0"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ru-RU" sz="1200" spc="9" dirty="0" smtClean="0"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ru-RU" sz="1200" spc="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01">
              <a:spcBef>
                <a:spcPts val="73"/>
              </a:spcBef>
            </a:pPr>
            <a:r>
              <a:rPr lang="ru-RU" sz="1200" spc="9" dirty="0">
                <a:latin typeface="Arial" panose="020B0604020202020204" pitchFamily="34" charset="0"/>
                <a:cs typeface="Arial" panose="020B0604020202020204" pitchFamily="34" charset="0"/>
              </a:rPr>
              <a:t>ПВ </a:t>
            </a:r>
            <a:r>
              <a:rPr lang="ru-RU" sz="1200" b="1" spc="9" dirty="0"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en-US" sz="1200" b="1" spc="9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200" b="1" spc="9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200" b="1" spc="9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4655840" y="2140680"/>
            <a:ext cx="2687215" cy="1744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01">
              <a:spcBef>
                <a:spcPts val="73"/>
              </a:spcBef>
            </a:pPr>
            <a:r>
              <a:rPr lang="ru-RU" spc="9" dirty="0">
                <a:solidFill>
                  <a:srgbClr val="0037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Семейная ипотека</a:t>
            </a:r>
          </a:p>
          <a:p>
            <a:pPr marL="7701">
              <a:spcBef>
                <a:spcPts val="73"/>
              </a:spcBef>
            </a:pPr>
            <a:r>
              <a:rPr lang="ru-RU" spc="9" dirty="0">
                <a:solidFill>
                  <a:srgbClr val="0037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</a:t>
            </a:r>
            <a:r>
              <a:rPr lang="ru-RU" spc="9" dirty="0" err="1">
                <a:solidFill>
                  <a:srgbClr val="0037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spc="9" dirty="0">
                <a:solidFill>
                  <a:srgbClr val="0037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для ДФО)</a:t>
            </a:r>
          </a:p>
          <a:p>
            <a:pPr marL="7701">
              <a:spcBef>
                <a:spcPts val="73"/>
              </a:spcBef>
            </a:pPr>
            <a:r>
              <a:rPr lang="ru-RU" sz="4400" b="1" spc="9" dirty="0">
                <a:solidFill>
                  <a:srgbClr val="FB50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3,9%</a:t>
            </a:r>
          </a:p>
          <a:p>
            <a:pPr marL="7701">
              <a:spcBef>
                <a:spcPts val="73"/>
              </a:spcBef>
            </a:pPr>
            <a:r>
              <a:rPr lang="ru-RU" sz="1200" spc="9" dirty="0"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200" b="1" spc="9" dirty="0">
                <a:latin typeface="Arial" panose="020B0604020202020204" pitchFamily="34" charset="0"/>
                <a:cs typeface="Arial" panose="020B0604020202020204" pitchFamily="34" charset="0"/>
              </a:rPr>
              <a:t>15 млн. </a:t>
            </a:r>
            <a:r>
              <a:rPr lang="ru-RU" sz="1200" spc="9" dirty="0">
                <a:latin typeface="Arial" panose="020B0604020202020204" pitchFamily="34" charset="0"/>
                <a:cs typeface="Arial" panose="020B0604020202020204" pitchFamily="34" charset="0"/>
              </a:rPr>
              <a:t>руб./ до </a:t>
            </a:r>
            <a:r>
              <a:rPr lang="ru-RU" sz="1200" b="1" spc="9" dirty="0">
                <a:latin typeface="Arial" panose="020B0604020202020204" pitchFamily="34" charset="0"/>
                <a:cs typeface="Arial" panose="020B0604020202020204" pitchFamily="34" charset="0"/>
              </a:rPr>
              <a:t>30 млн</a:t>
            </a:r>
            <a:r>
              <a:rPr lang="ru-RU" sz="1200" spc="9" dirty="0">
                <a:latin typeface="Arial" panose="020B0604020202020204" pitchFamily="34" charset="0"/>
                <a:cs typeface="Arial" panose="020B0604020202020204" pitchFamily="34" charset="0"/>
              </a:rPr>
              <a:t>. руб.</a:t>
            </a:r>
          </a:p>
          <a:p>
            <a:pPr marL="7701">
              <a:spcBef>
                <a:spcPts val="73"/>
              </a:spcBef>
            </a:pPr>
            <a:r>
              <a:rPr lang="ru-RU" sz="1200" spc="9" dirty="0">
                <a:latin typeface="Arial" panose="020B0604020202020204" pitchFamily="34" charset="0"/>
                <a:cs typeface="Arial" panose="020B0604020202020204" pitchFamily="34" charset="0"/>
              </a:rPr>
              <a:t>ПВ </a:t>
            </a:r>
            <a:r>
              <a:rPr lang="ru-RU" sz="1200" b="1" spc="9" dirty="0">
                <a:latin typeface="Arial" panose="020B0604020202020204" pitchFamily="34" charset="0"/>
                <a:cs typeface="Arial" panose="020B0604020202020204" pitchFamily="34" charset="0"/>
              </a:rPr>
              <a:t>от 20%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703512" y="4209834"/>
            <a:ext cx="2687215" cy="1454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01">
              <a:spcBef>
                <a:spcPts val="73"/>
              </a:spcBef>
            </a:pPr>
            <a:r>
              <a:rPr lang="ru-RU" spc="9" dirty="0">
                <a:solidFill>
                  <a:srgbClr val="0037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Новостройка </a:t>
            </a:r>
          </a:p>
          <a:p>
            <a:pPr marL="7701">
              <a:spcBef>
                <a:spcPts val="73"/>
              </a:spcBef>
            </a:pPr>
            <a:r>
              <a:rPr lang="ru-RU" sz="4400" b="1" spc="9" dirty="0" smtClean="0">
                <a:solidFill>
                  <a:srgbClr val="FB50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11,99</a:t>
            </a:r>
            <a:r>
              <a:rPr lang="ru-RU" sz="4400" b="1" spc="9" dirty="0">
                <a:solidFill>
                  <a:srgbClr val="FB50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pPr marL="7701">
              <a:spcBef>
                <a:spcPts val="73"/>
              </a:spcBef>
            </a:pPr>
            <a:r>
              <a:rPr lang="ru-RU" sz="1200" spc="9" dirty="0"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200" b="1" spc="9" dirty="0">
                <a:latin typeface="Arial" panose="020B0604020202020204" pitchFamily="34" charset="0"/>
                <a:cs typeface="Arial" panose="020B0604020202020204" pitchFamily="34" charset="0"/>
              </a:rPr>
              <a:t>200 млн</a:t>
            </a:r>
            <a:r>
              <a:rPr lang="ru-RU" sz="1200" spc="9" dirty="0">
                <a:latin typeface="Arial" panose="020B0604020202020204" pitchFamily="34" charset="0"/>
                <a:cs typeface="Arial" panose="020B0604020202020204" pitchFamily="34" charset="0"/>
              </a:rPr>
              <a:t>. руб.</a:t>
            </a:r>
          </a:p>
          <a:p>
            <a:pPr marL="7701">
              <a:spcBef>
                <a:spcPts val="73"/>
              </a:spcBef>
            </a:pPr>
            <a:r>
              <a:rPr lang="ru-RU" sz="1200" spc="9" dirty="0">
                <a:latin typeface="Arial" panose="020B0604020202020204" pitchFamily="34" charset="0"/>
                <a:cs typeface="Arial" panose="020B0604020202020204" pitchFamily="34" charset="0"/>
              </a:rPr>
              <a:t>ПВ </a:t>
            </a:r>
            <a:r>
              <a:rPr lang="ru-RU" sz="1200" b="1" spc="9" dirty="0">
                <a:latin typeface="Arial" panose="020B0604020202020204" pitchFamily="34" charset="0"/>
                <a:cs typeface="Arial" panose="020B0604020202020204" pitchFamily="34" charset="0"/>
              </a:rPr>
              <a:t>от 20%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4655840" y="4226876"/>
            <a:ext cx="2687215" cy="1454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01">
              <a:spcBef>
                <a:spcPts val="73"/>
              </a:spcBef>
            </a:pPr>
            <a:r>
              <a:rPr lang="ru-RU" spc="9" dirty="0">
                <a:solidFill>
                  <a:srgbClr val="0037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Коммерция</a:t>
            </a:r>
          </a:p>
          <a:p>
            <a:pPr marL="7701">
              <a:spcBef>
                <a:spcPts val="73"/>
              </a:spcBef>
            </a:pPr>
            <a:r>
              <a:rPr lang="ru-RU" sz="4400" b="1" spc="9" dirty="0" smtClean="0">
                <a:solidFill>
                  <a:srgbClr val="FB50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12,99</a:t>
            </a:r>
            <a:r>
              <a:rPr lang="ru-RU" sz="4400" b="1" spc="9" dirty="0">
                <a:solidFill>
                  <a:srgbClr val="FB50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pPr marL="7701">
              <a:spcBef>
                <a:spcPts val="73"/>
              </a:spcBef>
            </a:pPr>
            <a:r>
              <a:rPr lang="ru-RU" sz="1200" spc="9" dirty="0"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200" b="1" spc="9" dirty="0">
                <a:latin typeface="Arial" panose="020B0604020202020204" pitchFamily="34" charset="0"/>
                <a:cs typeface="Arial" panose="020B0604020202020204" pitchFamily="34" charset="0"/>
              </a:rPr>
              <a:t>200 млн</a:t>
            </a:r>
            <a:r>
              <a:rPr lang="ru-RU" sz="1200" spc="9" dirty="0">
                <a:latin typeface="Arial" panose="020B0604020202020204" pitchFamily="34" charset="0"/>
                <a:cs typeface="Arial" panose="020B0604020202020204" pitchFamily="34" charset="0"/>
              </a:rPr>
              <a:t>. руб.</a:t>
            </a:r>
          </a:p>
          <a:p>
            <a:pPr marL="7701">
              <a:spcBef>
                <a:spcPts val="73"/>
              </a:spcBef>
            </a:pPr>
            <a:r>
              <a:rPr lang="ru-RU" sz="1200" spc="9" dirty="0">
                <a:latin typeface="Arial" panose="020B0604020202020204" pitchFamily="34" charset="0"/>
                <a:cs typeface="Arial" panose="020B0604020202020204" pitchFamily="34" charset="0"/>
              </a:rPr>
              <a:t>ПВ </a:t>
            </a:r>
            <a:r>
              <a:rPr lang="ru-RU" sz="1200" b="1" spc="9" dirty="0">
                <a:latin typeface="Arial" panose="020B0604020202020204" pitchFamily="34" charset="0"/>
                <a:cs typeface="Arial" panose="020B0604020202020204" pitchFamily="34" charset="0"/>
              </a:rPr>
              <a:t>от 30</a:t>
            </a:r>
            <a:r>
              <a:rPr lang="ru-RU" sz="1200" b="1" spc="9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1200" b="1" spc="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7680176" y="1340768"/>
            <a:ext cx="3366654" cy="4966515"/>
            <a:chOff x="7577432" y="1630837"/>
            <a:chExt cx="3366654" cy="4966515"/>
          </a:xfrm>
        </p:grpSpPr>
        <p:sp>
          <p:nvSpPr>
            <p:cNvPr id="49" name="Скругленный прямоугольник 48"/>
            <p:cNvSpPr/>
            <p:nvPr/>
          </p:nvSpPr>
          <p:spPr>
            <a:xfrm>
              <a:off x="9922145" y="5877272"/>
              <a:ext cx="1021941" cy="720080"/>
            </a:xfrm>
            <a:prstGeom prst="roundRect">
              <a:avLst>
                <a:gd name="adj" fmla="val 9019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Скругленный прямоугольник 2"/>
            <p:cNvSpPr/>
            <p:nvPr/>
          </p:nvSpPr>
          <p:spPr>
            <a:xfrm>
              <a:off x="7577432" y="4226876"/>
              <a:ext cx="1021941" cy="642284"/>
            </a:xfrm>
            <a:prstGeom prst="roundRect">
              <a:avLst>
                <a:gd name="adj" fmla="val 9019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Скругленный прямоугольник 35"/>
            <p:cNvSpPr/>
            <p:nvPr/>
          </p:nvSpPr>
          <p:spPr>
            <a:xfrm>
              <a:off x="8745002" y="4226876"/>
              <a:ext cx="1021941" cy="642284"/>
            </a:xfrm>
            <a:prstGeom prst="roundRect">
              <a:avLst>
                <a:gd name="adj" fmla="val 9019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Скругленный прямоугольник 36"/>
            <p:cNvSpPr/>
            <p:nvPr/>
          </p:nvSpPr>
          <p:spPr>
            <a:xfrm>
              <a:off x="8745002" y="5887520"/>
              <a:ext cx="1021941" cy="704869"/>
            </a:xfrm>
            <a:prstGeom prst="roundRect">
              <a:avLst>
                <a:gd name="adj" fmla="val 9019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Скругленный прямоугольник 37"/>
            <p:cNvSpPr/>
            <p:nvPr/>
          </p:nvSpPr>
          <p:spPr>
            <a:xfrm>
              <a:off x="7577432" y="5057198"/>
              <a:ext cx="1021941" cy="676058"/>
            </a:xfrm>
            <a:prstGeom prst="roundRect">
              <a:avLst>
                <a:gd name="adj" fmla="val 9019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Скругленный прямоугольник 38"/>
            <p:cNvSpPr/>
            <p:nvPr/>
          </p:nvSpPr>
          <p:spPr>
            <a:xfrm>
              <a:off x="8745002" y="5057198"/>
              <a:ext cx="1021941" cy="676058"/>
            </a:xfrm>
            <a:prstGeom prst="roundRect">
              <a:avLst>
                <a:gd name="adj" fmla="val 9019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Скругленный прямоугольник 39"/>
            <p:cNvSpPr/>
            <p:nvPr/>
          </p:nvSpPr>
          <p:spPr>
            <a:xfrm>
              <a:off x="7577432" y="5887520"/>
              <a:ext cx="1021941" cy="709832"/>
            </a:xfrm>
            <a:prstGeom prst="roundRect">
              <a:avLst>
                <a:gd name="adj" fmla="val 9019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9922145" y="4226876"/>
              <a:ext cx="1021941" cy="642284"/>
            </a:xfrm>
            <a:prstGeom prst="roundRect">
              <a:avLst>
                <a:gd name="adj" fmla="val 9019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9922145" y="5057198"/>
              <a:ext cx="1021941" cy="676058"/>
            </a:xfrm>
            <a:prstGeom prst="roundRect">
              <a:avLst>
                <a:gd name="adj" fmla="val 9019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2551" y="6005783"/>
              <a:ext cx="533738" cy="519561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36" t="34362" r="6074" b="27838"/>
            <a:stretch/>
          </p:blipFill>
          <p:spPr>
            <a:xfrm>
              <a:off x="8887647" y="6142999"/>
              <a:ext cx="736651" cy="238329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4390" y="5159229"/>
              <a:ext cx="908024" cy="437442"/>
            </a:xfrm>
            <a:prstGeom prst="rect">
              <a:avLst/>
            </a:prstGeom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47" t="24013" r="8391" b="29919"/>
            <a:stretch/>
          </p:blipFill>
          <p:spPr>
            <a:xfrm>
              <a:off x="7721669" y="4293096"/>
              <a:ext cx="733466" cy="433412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361" y="6000834"/>
              <a:ext cx="524510" cy="524510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25" b="25437"/>
            <a:stretch/>
          </p:blipFill>
          <p:spPr>
            <a:xfrm>
              <a:off x="8814647" y="5159229"/>
              <a:ext cx="882650" cy="432048"/>
            </a:xfrm>
            <a:prstGeom prst="rect">
              <a:avLst/>
            </a:prstGeom>
          </p:spPr>
        </p:pic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2145" y="5262200"/>
              <a:ext cx="994551" cy="399048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3432" y="4325393"/>
              <a:ext cx="531976" cy="399751"/>
            </a:xfrm>
            <a:prstGeom prst="rect">
              <a:avLst/>
            </a:prstGeom>
          </p:spPr>
        </p:pic>
        <p:sp>
          <p:nvSpPr>
            <p:cNvPr id="26" name="Скругленный прямоугольник 25"/>
            <p:cNvSpPr/>
            <p:nvPr/>
          </p:nvSpPr>
          <p:spPr>
            <a:xfrm>
              <a:off x="7577432" y="3357102"/>
              <a:ext cx="1021941" cy="727122"/>
            </a:xfrm>
            <a:prstGeom prst="roundRect">
              <a:avLst>
                <a:gd name="adj" fmla="val 9019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695647" y="3505089"/>
              <a:ext cx="869938" cy="499975"/>
            </a:xfrm>
            <a:prstGeom prst="rect">
              <a:avLst/>
            </a:prstGeom>
          </p:spPr>
        </p:pic>
        <p:sp>
          <p:nvSpPr>
            <p:cNvPr id="28" name="Скругленный прямоугольник 27"/>
            <p:cNvSpPr/>
            <p:nvPr/>
          </p:nvSpPr>
          <p:spPr>
            <a:xfrm>
              <a:off x="8745002" y="3345490"/>
              <a:ext cx="1021941" cy="727122"/>
            </a:xfrm>
            <a:prstGeom prst="roundRect">
              <a:avLst>
                <a:gd name="adj" fmla="val 9019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802522" y="3573016"/>
              <a:ext cx="949933" cy="288032"/>
            </a:xfrm>
            <a:prstGeom prst="rect">
              <a:avLst/>
            </a:prstGeom>
          </p:spPr>
        </p:pic>
        <p:sp>
          <p:nvSpPr>
            <p:cNvPr id="30" name="Скругленный прямоугольник 29"/>
            <p:cNvSpPr/>
            <p:nvPr/>
          </p:nvSpPr>
          <p:spPr>
            <a:xfrm>
              <a:off x="9922145" y="3362413"/>
              <a:ext cx="1021941" cy="727122"/>
            </a:xfrm>
            <a:prstGeom prst="roundRect">
              <a:avLst>
                <a:gd name="adj" fmla="val 9019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Скругленный прямоугольник 50"/>
            <p:cNvSpPr/>
            <p:nvPr/>
          </p:nvSpPr>
          <p:spPr>
            <a:xfrm>
              <a:off x="9922145" y="2450911"/>
              <a:ext cx="1021941" cy="720080"/>
            </a:xfrm>
            <a:prstGeom prst="roundRect">
              <a:avLst>
                <a:gd name="adj" fmla="val 9019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Скругленный прямоугольник 51"/>
            <p:cNvSpPr/>
            <p:nvPr/>
          </p:nvSpPr>
          <p:spPr>
            <a:xfrm>
              <a:off x="8745002" y="2461159"/>
              <a:ext cx="1021941" cy="704869"/>
            </a:xfrm>
            <a:prstGeom prst="roundRect">
              <a:avLst>
                <a:gd name="adj" fmla="val 9019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Скругленный прямоугольник 52"/>
            <p:cNvSpPr/>
            <p:nvPr/>
          </p:nvSpPr>
          <p:spPr>
            <a:xfrm>
              <a:off x="7577432" y="1630837"/>
              <a:ext cx="1021941" cy="676058"/>
            </a:xfrm>
            <a:prstGeom prst="roundRect">
              <a:avLst>
                <a:gd name="adj" fmla="val 9019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Скругленный прямоугольник 53"/>
            <p:cNvSpPr/>
            <p:nvPr/>
          </p:nvSpPr>
          <p:spPr>
            <a:xfrm>
              <a:off x="8745002" y="1630837"/>
              <a:ext cx="1021941" cy="676058"/>
            </a:xfrm>
            <a:prstGeom prst="roundRect">
              <a:avLst>
                <a:gd name="adj" fmla="val 9019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Скругленный прямоугольник 54"/>
            <p:cNvSpPr/>
            <p:nvPr/>
          </p:nvSpPr>
          <p:spPr>
            <a:xfrm>
              <a:off x="7577432" y="2461159"/>
              <a:ext cx="1021941" cy="709832"/>
            </a:xfrm>
            <a:prstGeom prst="roundRect">
              <a:avLst>
                <a:gd name="adj" fmla="val 9019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Скругленный прямоугольник 55"/>
            <p:cNvSpPr/>
            <p:nvPr/>
          </p:nvSpPr>
          <p:spPr>
            <a:xfrm>
              <a:off x="9922145" y="1630837"/>
              <a:ext cx="1021941" cy="676058"/>
            </a:xfrm>
            <a:prstGeom prst="roundRect">
              <a:avLst>
                <a:gd name="adj" fmla="val 9019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76" t="37806" r="30313" b="31710"/>
            <a:stretch/>
          </p:blipFill>
          <p:spPr>
            <a:xfrm>
              <a:off x="9984432" y="3573016"/>
              <a:ext cx="792088" cy="360040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739" b="26739"/>
            <a:stretch/>
          </p:blipFill>
          <p:spPr>
            <a:xfrm>
              <a:off x="7724218" y="1835990"/>
              <a:ext cx="728368" cy="254631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25" r="2750" b="26375"/>
            <a:stretch/>
          </p:blipFill>
          <p:spPr>
            <a:xfrm>
              <a:off x="7676604" y="2564904"/>
              <a:ext cx="868580" cy="506408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51" b="33062"/>
            <a:stretch/>
          </p:blipFill>
          <p:spPr>
            <a:xfrm>
              <a:off x="8817822" y="2636912"/>
              <a:ext cx="876300" cy="360040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770" b="25770"/>
            <a:stretch/>
          </p:blipFill>
          <p:spPr>
            <a:xfrm>
              <a:off x="8785010" y="1835990"/>
              <a:ext cx="972565" cy="28278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8450" y="2743938"/>
              <a:ext cx="800709" cy="151900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0476" y="1681858"/>
              <a:ext cx="809262" cy="587732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832304" y="4349477"/>
              <a:ext cx="923925" cy="4476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489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9186A7B-3692-B540-2AAC-B7C2E3970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6" y="1989234"/>
            <a:ext cx="4879478" cy="2860675"/>
          </a:xfrm>
        </p:spPr>
        <p:txBody>
          <a:bodyPr>
            <a:normAutofit/>
          </a:bodyPr>
          <a:lstStyle/>
          <a:p>
            <a:r>
              <a:rPr lang="ru-RU" sz="2400" spc="-10" dirty="0" smtClean="0"/>
              <a:t>СНИЖЕНИЕ </a:t>
            </a:r>
            <a:r>
              <a:rPr lang="ru-RU" sz="2400" spc="-10" dirty="0"/>
              <a:t>СТАВКИ </a:t>
            </a:r>
            <a:br>
              <a:rPr lang="ru-RU" sz="2400" spc="-10" dirty="0"/>
            </a:br>
            <a:r>
              <a:rPr lang="ru-RU" sz="2400" spc="-10" dirty="0"/>
              <a:t>ЗА КОМИССИЮ </a:t>
            </a:r>
            <a:br>
              <a:rPr lang="ru-RU" sz="2400" spc="-10" dirty="0"/>
            </a:br>
            <a:r>
              <a:rPr lang="ru-RU" sz="2400" spc="-10" dirty="0"/>
              <a:t>ОТ КЛИЕНТА </a:t>
            </a:r>
            <a:br>
              <a:rPr lang="ru-RU" sz="2400" spc="-10" dirty="0"/>
            </a:br>
            <a:endParaRPr lang="ru-RU" sz="2400" dirty="0"/>
          </a:p>
        </p:txBody>
      </p:sp>
      <p:pic>
        <p:nvPicPr>
          <p:cNvPr id="5" name="Рисунок 4" descr="Изображение выглядит как небо, внешний, многоквартирный дом&#10;&#10;Автоматически созданное описание">
            <a:extLst>
              <a:ext uri="{FF2B5EF4-FFF2-40B4-BE49-F238E27FC236}">
                <a16:creationId xmlns:a16="http://schemas.microsoft.com/office/drawing/2014/main" id="{438C964B-A39A-A43E-5F96-B47A9114523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3" b="4373"/>
          <a:stretch/>
        </p:blipFill>
        <p:spPr/>
      </p:pic>
    </p:spTree>
    <p:extLst>
      <p:ext uri="{BB962C8B-B14F-4D97-AF65-F5344CB8AC3E}">
        <p14:creationId xmlns:p14="http://schemas.microsoft.com/office/powerpoint/2010/main" val="358402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1504" y="565150"/>
            <a:ext cx="9599983" cy="847625"/>
          </a:xfrm>
          <a:prstGeom prst="rect">
            <a:avLst/>
          </a:prstGeom>
        </p:spPr>
        <p:txBody>
          <a:bodyPr vert="horz" lIns="72000" tIns="45720" rIns="91440" bIns="45720" rtlCol="0" anchor="t">
            <a:normAutofit/>
          </a:bodyPr>
          <a:lstStyle/>
          <a:p>
            <a:r>
              <a:rPr sz="3200" dirty="0">
                <a:solidFill>
                  <a:srgbClr val="3A4F93"/>
                </a:solidFill>
              </a:rPr>
              <a:t>СНИЖЕНИЕ ПРОЦЕНТНОЙ</a:t>
            </a:r>
            <a:r>
              <a:rPr lang="ru-RU" sz="3200" dirty="0">
                <a:solidFill>
                  <a:srgbClr val="3A4F93"/>
                </a:solidFill>
              </a:rPr>
              <a:t> </a:t>
            </a:r>
            <a:r>
              <a:rPr sz="3200" dirty="0" smtClean="0">
                <a:solidFill>
                  <a:srgbClr val="3A4F93"/>
                </a:solidFill>
              </a:rPr>
              <a:t>СТАВКИ</a:t>
            </a:r>
            <a:endParaRPr sz="3200" dirty="0">
              <a:solidFill>
                <a:srgbClr val="3A4F93"/>
              </a:solidFill>
            </a:endParaRPr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76D22172-1FE1-A603-DF5B-4F6CF63C2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8048" y="2204864"/>
            <a:ext cx="4536504" cy="1296144"/>
          </a:xfrm>
        </p:spPr>
        <p:txBody>
          <a:bodyPr anchor="ctr"/>
          <a:lstStyle/>
          <a:p>
            <a:pPr algn="ctr"/>
            <a:r>
              <a:rPr lang="ru-RU" spc="6" dirty="0">
                <a:solidFill>
                  <a:srgbClr val="393939"/>
                </a:solidFill>
              </a:rPr>
              <a:t>Клиенты могут </a:t>
            </a:r>
            <a:r>
              <a:rPr lang="ru-RU" spc="6" dirty="0" smtClean="0">
                <a:solidFill>
                  <a:srgbClr val="393939"/>
                </a:solidFill>
              </a:rPr>
              <a:t>снизить процентную </a:t>
            </a:r>
            <a:r>
              <a:rPr lang="ru-RU" spc="6" dirty="0">
                <a:solidFill>
                  <a:srgbClr val="393939"/>
                </a:solidFill>
              </a:rPr>
              <a:t>ставку по программе кредитования «Новостройка», «Кредит на приобретение недвижимости», </a:t>
            </a:r>
            <a:r>
              <a:rPr lang="ru-RU" spc="6" dirty="0" smtClean="0">
                <a:solidFill>
                  <a:srgbClr val="393939"/>
                </a:solidFill>
              </a:rPr>
              <a:t>«Рефинансирование </a:t>
            </a:r>
            <a:r>
              <a:rPr lang="ru-RU" spc="6" dirty="0">
                <a:solidFill>
                  <a:srgbClr val="393939"/>
                </a:solidFill>
              </a:rPr>
              <a:t>ипотечного кредита</a:t>
            </a:r>
            <a:r>
              <a:rPr lang="ru-RU" spc="6" dirty="0" smtClean="0">
                <a:solidFill>
                  <a:srgbClr val="393939"/>
                </a:solidFill>
              </a:rPr>
              <a:t>», «Ипотека на коммерческую недвижимость» и Ипотека «Жилой дом с земельным участком» на </a:t>
            </a:r>
            <a:r>
              <a:rPr lang="ru-RU" spc="6" dirty="0">
                <a:solidFill>
                  <a:srgbClr val="393939"/>
                </a:solidFill>
              </a:rPr>
              <a:t>весь срок действия кредитного договора</a:t>
            </a:r>
          </a:p>
        </p:txBody>
      </p:sp>
      <p:sp>
        <p:nvSpPr>
          <p:cNvPr id="15" name="Объект 14">
            <a:extLst>
              <a:ext uri="{FF2B5EF4-FFF2-40B4-BE49-F238E27FC236}">
                <a16:creationId xmlns:a16="http://schemas.microsoft.com/office/drawing/2014/main" id="{76AB8D67-13A9-597D-BECB-226450DBFC4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328248" y="1844824"/>
            <a:ext cx="936104" cy="216023"/>
          </a:xfrm>
        </p:spPr>
        <p:txBody>
          <a:bodyPr/>
          <a:lstStyle/>
          <a:p>
            <a:r>
              <a:rPr lang="ru-RU" sz="1800" b="1" dirty="0">
                <a:solidFill>
                  <a:srgbClr val="FF0000"/>
                </a:solidFill>
              </a:rPr>
              <a:t>Цель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31504" y="1815747"/>
            <a:ext cx="3168352" cy="317109"/>
          </a:xfrm>
          <a:prstGeom prst="rect">
            <a:avLst/>
          </a:prstGeom>
        </p:spPr>
        <p:txBody>
          <a:bodyPr vert="horz" wrap="square" lIns="7200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lang="ru-RU" sz="2000" b="1" spc="3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Варианты </a:t>
            </a:r>
            <a:r>
              <a:rPr lang="ru-RU" sz="2000" b="1" spc="3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снижения:</a:t>
            </a:r>
            <a:endParaRPr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BAEC8-4D4E-4529-8E58-91E33DAF6BEE}" type="slidenum">
              <a:rPr lang="ru-RU" sz="1640" b="0" smtClean="0"/>
              <a:pPr/>
              <a:t>14</a:t>
            </a:fld>
            <a:endParaRPr lang="ru-RU" sz="1640" b="0" dirty="0"/>
          </a:p>
        </p:txBody>
      </p:sp>
      <p:sp>
        <p:nvSpPr>
          <p:cNvPr id="9" name="object 4"/>
          <p:cNvSpPr txBox="1"/>
          <p:nvPr/>
        </p:nvSpPr>
        <p:spPr>
          <a:xfrm>
            <a:off x="6531180" y="4293096"/>
            <a:ext cx="4677388" cy="1316100"/>
          </a:xfrm>
          <a:prstGeom prst="rect">
            <a:avLst/>
          </a:prstGeom>
        </p:spPr>
        <p:txBody>
          <a:bodyPr vert="horz" wrap="square" lIns="108000" tIns="9242" rIns="0" bIns="0" rtlCol="0">
            <a:spAutoFit/>
          </a:bodyPr>
          <a:lstStyle/>
          <a:p>
            <a:pPr marL="7701">
              <a:spcBef>
                <a:spcPts val="1325"/>
              </a:spcBef>
            </a:pPr>
            <a:r>
              <a:rPr lang="ru-RU" spc="-2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Оплата опции</a:t>
            </a:r>
            <a:endParaRPr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01" marR="3081">
              <a:lnSpc>
                <a:spcPct val="101000"/>
              </a:lnSpc>
              <a:spcBef>
                <a:spcPts val="500"/>
              </a:spcBef>
            </a:pPr>
            <a:r>
              <a:rPr lang="ru-RU" sz="1400" spc="6" dirty="0">
                <a:solidFill>
                  <a:srgbClr val="3939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Клиент может оплатить комиссию за счет собственных средств, оплатить в рассрочку по карте Халва, </a:t>
            </a:r>
            <a:endParaRPr lang="ru-RU" sz="1400" spc="6" dirty="0" smtClean="0">
              <a:solidFill>
                <a:srgbClr val="3939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01" marR="3081">
              <a:lnSpc>
                <a:spcPct val="101000"/>
              </a:lnSpc>
              <a:spcBef>
                <a:spcPts val="500"/>
              </a:spcBef>
            </a:pPr>
            <a:r>
              <a:rPr lang="ru-RU" sz="1600" b="1" u="sng" spc="6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либо </a:t>
            </a:r>
            <a:r>
              <a:rPr lang="ru-RU" sz="1600" b="1" u="sng" spc="6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включить комиссию в сумму </a:t>
            </a:r>
            <a:r>
              <a:rPr lang="ru-RU" sz="1600" b="1" u="sng" spc="6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кредита</a:t>
            </a:r>
            <a:r>
              <a:rPr lang="ru-RU" sz="1400" spc="6" dirty="0" smtClean="0">
                <a:solidFill>
                  <a:srgbClr val="3939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spc="6" dirty="0">
              <a:solidFill>
                <a:srgbClr val="3939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7339761"/>
              </p:ext>
            </p:extLst>
          </p:nvPr>
        </p:nvGraphicFramePr>
        <p:xfrm>
          <a:off x="1631504" y="2420888"/>
          <a:ext cx="3456384" cy="3307391"/>
        </p:xfrm>
        <a:graphic>
          <a:graphicData uri="http://schemas.openxmlformats.org/drawingml/2006/table">
            <a:tbl>
              <a:tblPr firstRow="1" bandRow="1"/>
              <a:tblGrid>
                <a:gridCol w="1728192">
                  <a:extLst>
                    <a:ext uri="{9D8B030D-6E8A-4147-A177-3AD203B41FA5}">
                      <a16:colId xmlns:a16="http://schemas.microsoft.com/office/drawing/2014/main" val="413923537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4197090011"/>
                    </a:ext>
                  </a:extLst>
                </a:gridCol>
              </a:tblGrid>
              <a:tr h="10303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Снижение % ставки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20376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Размер комиссии от суммы кредита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1423268"/>
                  </a:ext>
                </a:extLst>
              </a:tr>
              <a:tr h="5692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- 1,50%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7143904"/>
                  </a:ext>
                </a:extLst>
              </a:tr>
              <a:tr h="5692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- 2,24%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4882997"/>
                  </a:ext>
                </a:extLst>
              </a:tr>
              <a:tr h="5692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- 4,0%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2386159"/>
                  </a:ext>
                </a:extLst>
              </a:tr>
              <a:tr h="5692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15%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64029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758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57808" y="782938"/>
            <a:ext cx="7229475" cy="559593"/>
          </a:xfrm>
          <a:prstGeom prst="rect">
            <a:avLst/>
          </a:prstGeom>
        </p:spPr>
        <p:txBody>
          <a:bodyPr vert="horz" lIns="72000" tIns="45720" rIns="91440" bIns="45720" rtlCol="0" anchor="t">
            <a:normAutofit/>
          </a:bodyPr>
          <a:lstStyle/>
          <a:p>
            <a: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ЕСТЬ ЛИ ВЫГОДА ДЛЯ КЛИЕНТА?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778697" y="4906060"/>
            <a:ext cx="4346212" cy="804422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15017">
              <a:lnSpc>
                <a:spcPts val="1383"/>
              </a:lnSpc>
              <a:spcBef>
                <a:spcPts val="73"/>
              </a:spcBef>
            </a:pPr>
            <a:r>
              <a:rPr sz="1486" spc="-12" dirty="0">
                <a:solidFill>
                  <a:srgbClr val="FB5054"/>
                </a:solidFill>
                <a:latin typeface="Arial"/>
                <a:cs typeface="Arial"/>
              </a:rPr>
              <a:t>ВЫГОДА</a:t>
            </a:r>
            <a:r>
              <a:rPr sz="1486" spc="-3" dirty="0">
                <a:solidFill>
                  <a:srgbClr val="FB5054"/>
                </a:solidFill>
                <a:latin typeface="Arial"/>
                <a:cs typeface="Arial"/>
              </a:rPr>
              <a:t> </a:t>
            </a:r>
            <a:r>
              <a:rPr sz="1486" dirty="0">
                <a:solidFill>
                  <a:srgbClr val="FB5054"/>
                </a:solidFill>
                <a:latin typeface="Arial"/>
                <a:cs typeface="Arial"/>
              </a:rPr>
              <a:t>КЛИЕНТА, </a:t>
            </a:r>
            <a:r>
              <a:rPr sz="1486" spc="-6" dirty="0" smtClean="0">
                <a:solidFill>
                  <a:srgbClr val="FB5054"/>
                </a:solidFill>
                <a:latin typeface="Arial"/>
                <a:cs typeface="Arial"/>
              </a:rPr>
              <a:t>РУБ.</a:t>
            </a:r>
            <a:endParaRPr sz="1486" dirty="0" smtClean="0">
              <a:latin typeface="Arial"/>
              <a:cs typeface="Arial"/>
            </a:endParaRPr>
          </a:p>
          <a:p>
            <a:pPr marL="7701"/>
            <a:r>
              <a:rPr lang="ru-RU" sz="4000" spc="-227" dirty="0" smtClean="0">
                <a:solidFill>
                  <a:srgbClr val="FB5054"/>
                </a:solidFill>
                <a:latin typeface="Arial"/>
                <a:cs typeface="Arial"/>
              </a:rPr>
              <a:t>10</a:t>
            </a:r>
            <a:r>
              <a:rPr lang="en-US" sz="4000" spc="-227" dirty="0" smtClean="0">
                <a:solidFill>
                  <a:srgbClr val="FB5054"/>
                </a:solidFill>
                <a:latin typeface="Arial"/>
                <a:cs typeface="Arial"/>
              </a:rPr>
              <a:t> </a:t>
            </a:r>
            <a:r>
              <a:rPr lang="ru-RU" sz="4000" spc="-227" dirty="0" smtClean="0">
                <a:solidFill>
                  <a:srgbClr val="FB5054"/>
                </a:solidFill>
                <a:latin typeface="Arial"/>
                <a:cs typeface="Arial"/>
              </a:rPr>
              <a:t>998 360</a:t>
            </a:r>
            <a:endParaRPr lang="en-US" sz="4000" spc="-227" dirty="0">
              <a:solidFill>
                <a:srgbClr val="FB5054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16906" y="1827774"/>
            <a:ext cx="3817915" cy="23834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01000"/>
              </a:lnSpc>
              <a:spcBef>
                <a:spcPts val="58"/>
              </a:spcBef>
            </a:pPr>
            <a:r>
              <a:rPr lang="ru-RU" sz="1486" spc="45" dirty="0">
                <a:solidFill>
                  <a:srgbClr val="003790"/>
                </a:solidFill>
                <a:latin typeface="Arial"/>
                <a:cs typeface="Arial"/>
              </a:rPr>
              <a:t>Ставка со снижением за </a:t>
            </a:r>
            <a:r>
              <a:rPr lang="ru-RU" sz="1486" spc="45" dirty="0" smtClean="0">
                <a:solidFill>
                  <a:srgbClr val="003790"/>
                </a:solidFill>
                <a:latin typeface="Arial"/>
                <a:cs typeface="Arial"/>
              </a:rPr>
              <a:t>1</a:t>
            </a:r>
            <a:r>
              <a:rPr lang="en-US" sz="1486" spc="45" dirty="0" smtClean="0">
                <a:solidFill>
                  <a:srgbClr val="003790"/>
                </a:solidFill>
                <a:latin typeface="Arial"/>
                <a:cs typeface="Arial"/>
              </a:rPr>
              <a:t>5</a:t>
            </a:r>
            <a:r>
              <a:rPr lang="ru-RU" sz="1486" spc="45" dirty="0" smtClean="0">
                <a:solidFill>
                  <a:srgbClr val="003790"/>
                </a:solidFill>
                <a:latin typeface="Arial"/>
                <a:cs typeface="Arial"/>
              </a:rPr>
              <a:t>%</a:t>
            </a:r>
            <a:endParaRPr sz="1486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61465" y="200926"/>
            <a:ext cx="9835135" cy="500607"/>
          </a:xfrm>
          <a:prstGeom prst="rect">
            <a:avLst/>
          </a:prstGeom>
        </p:spPr>
        <p:txBody>
          <a:bodyPr vert="horz" wrap="square" lIns="72000" tIns="8086" rIns="0" bIns="0" rtlCol="0">
            <a:spAutoFit/>
          </a:bodyPr>
          <a:lstStyle>
            <a:defPPr>
              <a:defRPr lang="ru-RU"/>
            </a:defPPr>
            <a:lvl1pPr marL="7701">
              <a:spcBef>
                <a:spcPts val="64"/>
              </a:spcBef>
              <a:defRPr sz="2395" spc="45">
                <a:solidFill>
                  <a:srgbClr val="003790"/>
                </a:solidFill>
                <a:latin typeface="Arial"/>
                <a:cs typeface="Arial"/>
              </a:defRPr>
            </a:lvl1pPr>
          </a:lstStyle>
          <a:p>
            <a:r>
              <a:rPr lang="ru-RU" sz="3200" b="1" spc="-15" dirty="0">
                <a:solidFill>
                  <a:srgbClr val="3A4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ОПЦИЯ СНИЖЕНИЯ </a:t>
            </a:r>
            <a:r>
              <a:rPr lang="ru-RU" sz="3200" b="1" spc="-15" dirty="0" smtClean="0">
                <a:solidFill>
                  <a:srgbClr val="3A4F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СТАВКИ.</a:t>
            </a:r>
            <a:endParaRPr lang="ru-RU" sz="3200" b="1" spc="-15" dirty="0">
              <a:solidFill>
                <a:srgbClr val="3A4F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38127" y="2114904"/>
            <a:ext cx="1896443" cy="469373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1486" spc="-42" dirty="0">
                <a:solidFill>
                  <a:srgbClr val="003790"/>
                </a:solidFill>
                <a:latin typeface="Arial"/>
                <a:cs typeface="Arial"/>
              </a:rPr>
              <a:t>С</a:t>
            </a:r>
            <a:r>
              <a:rPr lang="ru-RU" sz="1486" spc="-42" dirty="0" err="1">
                <a:solidFill>
                  <a:srgbClr val="003790"/>
                </a:solidFill>
                <a:latin typeface="Arial"/>
                <a:cs typeface="Arial"/>
              </a:rPr>
              <a:t>тавка</a:t>
            </a:r>
            <a:r>
              <a:rPr sz="1486" spc="3" dirty="0">
                <a:solidFill>
                  <a:srgbClr val="003790"/>
                </a:solidFill>
                <a:latin typeface="Arial"/>
                <a:cs typeface="Arial"/>
              </a:rPr>
              <a:t> </a:t>
            </a:r>
            <a:r>
              <a:rPr lang="ru-RU" sz="3002" spc="-227" dirty="0" smtClean="0">
                <a:solidFill>
                  <a:srgbClr val="FB5054"/>
                </a:solidFill>
                <a:latin typeface="Arial"/>
                <a:cs typeface="Arial"/>
              </a:rPr>
              <a:t>1</a:t>
            </a:r>
            <a:r>
              <a:rPr lang="en-US" sz="3002" spc="-227" dirty="0" smtClean="0">
                <a:solidFill>
                  <a:srgbClr val="FB5054"/>
                </a:solidFill>
                <a:latin typeface="Arial"/>
                <a:cs typeface="Arial"/>
              </a:rPr>
              <a:t>6</a:t>
            </a:r>
            <a:r>
              <a:rPr sz="3002" spc="-6" dirty="0" smtClean="0">
                <a:solidFill>
                  <a:srgbClr val="FB5054"/>
                </a:solidFill>
                <a:latin typeface="Arial"/>
                <a:cs typeface="Arial"/>
              </a:rPr>
              <a:t>,</a:t>
            </a:r>
            <a:r>
              <a:rPr lang="en-US" sz="3002" spc="-6" dirty="0" smtClean="0">
                <a:solidFill>
                  <a:srgbClr val="FB5054"/>
                </a:solidFill>
                <a:latin typeface="Arial"/>
                <a:cs typeface="Arial"/>
              </a:rPr>
              <a:t>9</a:t>
            </a:r>
            <a:r>
              <a:rPr lang="ru-RU" sz="3002" spc="-6" dirty="0" smtClean="0">
                <a:solidFill>
                  <a:srgbClr val="FB5054"/>
                </a:solidFill>
                <a:latin typeface="Arial"/>
                <a:cs typeface="Arial"/>
              </a:rPr>
              <a:t>9</a:t>
            </a:r>
            <a:r>
              <a:rPr lang="ru-RU" sz="3002" spc="-3" dirty="0" smtClean="0">
                <a:solidFill>
                  <a:srgbClr val="FB5054"/>
                </a:solidFill>
                <a:latin typeface="Arial"/>
                <a:cs typeface="Arial"/>
              </a:rPr>
              <a:t> </a:t>
            </a:r>
            <a:r>
              <a:rPr sz="1486" spc="12" dirty="0">
                <a:solidFill>
                  <a:srgbClr val="FB5054"/>
                </a:solidFill>
                <a:latin typeface="Arial"/>
                <a:cs typeface="Arial"/>
              </a:rPr>
              <a:t>%</a:t>
            </a:r>
            <a:endParaRPr sz="1486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07308" y="4088392"/>
            <a:ext cx="1034283" cy="655273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algn="ctr" fontAlgn="ctr"/>
            <a:r>
              <a:rPr lang="en-US" dirty="0" smtClean="0">
                <a:solidFill>
                  <a:srgbClr val="FC5055"/>
                </a:solidFill>
                <a:latin typeface="Verdana" panose="020B0604030504040204" pitchFamily="34" charset="0"/>
              </a:rPr>
              <a:t>142 500</a:t>
            </a:r>
            <a:endParaRPr lang="ru-RU" dirty="0">
              <a:solidFill>
                <a:srgbClr val="FC5055"/>
              </a:solidFill>
              <a:latin typeface="Verdana" panose="020B0604030504040204" pitchFamily="34" charset="0"/>
            </a:endParaRPr>
          </a:p>
          <a:p>
            <a:pPr algn="ctr" fontAlgn="ctr"/>
            <a:r>
              <a:rPr sz="1200" spc="3" dirty="0" err="1" smtClean="0">
                <a:solidFill>
                  <a:srgbClr val="393939"/>
                </a:solidFill>
                <a:latin typeface="Arial"/>
                <a:cs typeface="Arial"/>
              </a:rPr>
              <a:t>Ежемесячный</a:t>
            </a:r>
            <a:endParaRPr sz="1200" dirty="0">
              <a:latin typeface="Arial"/>
              <a:cs typeface="Arial"/>
            </a:endParaRPr>
          </a:p>
          <a:p>
            <a:pPr marL="7701">
              <a:spcBef>
                <a:spcPts val="9"/>
              </a:spcBef>
            </a:pPr>
            <a:r>
              <a:rPr sz="1200" spc="-6" dirty="0" err="1">
                <a:solidFill>
                  <a:srgbClr val="393939"/>
                </a:solidFill>
                <a:latin typeface="Arial"/>
                <a:cs typeface="Arial"/>
              </a:rPr>
              <a:t>платеж</a:t>
            </a:r>
            <a:r>
              <a:rPr sz="1200" spc="-6" dirty="0">
                <a:solidFill>
                  <a:srgbClr val="393939"/>
                </a:solidFill>
                <a:latin typeface="Arial"/>
                <a:cs typeface="Arial"/>
              </a:rPr>
              <a:t>,</a:t>
            </a:r>
            <a:r>
              <a:rPr sz="1200" spc="-12" dirty="0">
                <a:solidFill>
                  <a:srgbClr val="393939"/>
                </a:solidFill>
                <a:latin typeface="Arial"/>
                <a:cs typeface="Arial"/>
              </a:rPr>
              <a:t> </a:t>
            </a:r>
            <a:r>
              <a:rPr sz="1200" dirty="0" err="1">
                <a:solidFill>
                  <a:srgbClr val="393939"/>
                </a:solidFill>
                <a:latin typeface="Arial"/>
                <a:cs typeface="Arial"/>
              </a:rPr>
              <a:t>руб</a:t>
            </a:r>
            <a:r>
              <a:rPr sz="1200" dirty="0">
                <a:solidFill>
                  <a:srgbClr val="393939"/>
                </a:solidFill>
                <a:latin typeface="Arial"/>
                <a:cs typeface="Arial"/>
              </a:rPr>
              <a:t>.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195476" y="2130198"/>
            <a:ext cx="0" cy="2882978"/>
          </a:xfrm>
          <a:custGeom>
            <a:avLst/>
            <a:gdLst/>
            <a:ahLst/>
            <a:cxnLst/>
            <a:rect l="l" t="t" r="r" b="b"/>
            <a:pathLst>
              <a:path h="4754245">
                <a:moveTo>
                  <a:pt x="0" y="0"/>
                </a:moveTo>
                <a:lnTo>
                  <a:pt x="0" y="4754137"/>
                </a:lnTo>
              </a:path>
            </a:pathLst>
          </a:custGeom>
          <a:ln w="10470">
            <a:solidFill>
              <a:srgbClr val="FB5054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16" name="object 16"/>
          <p:cNvGrpSpPr/>
          <p:nvPr/>
        </p:nvGrpSpPr>
        <p:grpSpPr>
          <a:xfrm>
            <a:off x="6959600" y="2924944"/>
            <a:ext cx="3790191" cy="1091658"/>
            <a:chOff x="11526004" y="4631691"/>
            <a:chExt cx="6250409" cy="1800225"/>
          </a:xfrm>
        </p:grpSpPr>
        <p:sp>
          <p:nvSpPr>
            <p:cNvPr id="17" name="object 17"/>
            <p:cNvSpPr/>
            <p:nvPr/>
          </p:nvSpPr>
          <p:spPr>
            <a:xfrm>
              <a:off x="11526004" y="4908855"/>
              <a:ext cx="1202690" cy="1245870"/>
            </a:xfrm>
            <a:custGeom>
              <a:avLst/>
              <a:gdLst/>
              <a:ahLst/>
              <a:cxnLst/>
              <a:rect l="l" t="t" r="r" b="b"/>
              <a:pathLst>
                <a:path w="1202690" h="1245870">
                  <a:moveTo>
                    <a:pt x="601112" y="0"/>
                  </a:moveTo>
                  <a:lnTo>
                    <a:pt x="554136" y="1873"/>
                  </a:lnTo>
                  <a:lnTo>
                    <a:pt x="508149" y="7401"/>
                  </a:lnTo>
                  <a:lnTo>
                    <a:pt x="463284" y="16445"/>
                  </a:lnTo>
                  <a:lnTo>
                    <a:pt x="419676" y="28866"/>
                  </a:lnTo>
                  <a:lnTo>
                    <a:pt x="377456" y="44527"/>
                  </a:lnTo>
                  <a:lnTo>
                    <a:pt x="336761" y="63288"/>
                  </a:lnTo>
                  <a:lnTo>
                    <a:pt x="297722" y="85011"/>
                  </a:lnTo>
                  <a:lnTo>
                    <a:pt x="260473" y="109559"/>
                  </a:lnTo>
                  <a:lnTo>
                    <a:pt x="225149" y="136792"/>
                  </a:lnTo>
                  <a:lnTo>
                    <a:pt x="191883" y="166572"/>
                  </a:lnTo>
                  <a:lnTo>
                    <a:pt x="160808" y="198760"/>
                  </a:lnTo>
                  <a:lnTo>
                    <a:pt x="132059" y="233219"/>
                  </a:lnTo>
                  <a:lnTo>
                    <a:pt x="105768" y="269809"/>
                  </a:lnTo>
                  <a:lnTo>
                    <a:pt x="82070" y="308393"/>
                  </a:lnTo>
                  <a:lnTo>
                    <a:pt x="61098" y="348831"/>
                  </a:lnTo>
                  <a:lnTo>
                    <a:pt x="42986" y="390986"/>
                  </a:lnTo>
                  <a:lnTo>
                    <a:pt x="27867" y="434719"/>
                  </a:lnTo>
                  <a:lnTo>
                    <a:pt x="15876" y="479891"/>
                  </a:lnTo>
                  <a:lnTo>
                    <a:pt x="7145" y="526365"/>
                  </a:lnTo>
                  <a:lnTo>
                    <a:pt x="1808" y="574001"/>
                  </a:lnTo>
                  <a:lnTo>
                    <a:pt x="0" y="622661"/>
                  </a:lnTo>
                  <a:lnTo>
                    <a:pt x="1808" y="671322"/>
                  </a:lnTo>
                  <a:lnTo>
                    <a:pt x="7145" y="718958"/>
                  </a:lnTo>
                  <a:lnTo>
                    <a:pt x="15876" y="765431"/>
                  </a:lnTo>
                  <a:lnTo>
                    <a:pt x="27867" y="810604"/>
                  </a:lnTo>
                  <a:lnTo>
                    <a:pt x="42986" y="854336"/>
                  </a:lnTo>
                  <a:lnTo>
                    <a:pt x="61098" y="896491"/>
                  </a:lnTo>
                  <a:lnTo>
                    <a:pt x="82070" y="936930"/>
                  </a:lnTo>
                  <a:lnTo>
                    <a:pt x="105768" y="975513"/>
                  </a:lnTo>
                  <a:lnTo>
                    <a:pt x="132059" y="1012104"/>
                  </a:lnTo>
                  <a:lnTo>
                    <a:pt x="160808" y="1046562"/>
                  </a:lnTo>
                  <a:lnTo>
                    <a:pt x="191883" y="1078751"/>
                  </a:lnTo>
                  <a:lnTo>
                    <a:pt x="225149" y="1108531"/>
                  </a:lnTo>
                  <a:lnTo>
                    <a:pt x="260473" y="1135763"/>
                  </a:lnTo>
                  <a:lnTo>
                    <a:pt x="297722" y="1160311"/>
                  </a:lnTo>
                  <a:lnTo>
                    <a:pt x="336761" y="1182034"/>
                  </a:lnTo>
                  <a:lnTo>
                    <a:pt x="377456" y="1200796"/>
                  </a:lnTo>
                  <a:lnTo>
                    <a:pt x="419676" y="1216456"/>
                  </a:lnTo>
                  <a:lnTo>
                    <a:pt x="463284" y="1228878"/>
                  </a:lnTo>
                  <a:lnTo>
                    <a:pt x="508149" y="1237922"/>
                  </a:lnTo>
                  <a:lnTo>
                    <a:pt x="554136" y="1243449"/>
                  </a:lnTo>
                  <a:lnTo>
                    <a:pt x="601112" y="1245323"/>
                  </a:lnTo>
                  <a:lnTo>
                    <a:pt x="648089" y="1243449"/>
                  </a:lnTo>
                  <a:lnTo>
                    <a:pt x="694077" y="1237922"/>
                  </a:lnTo>
                  <a:lnTo>
                    <a:pt x="738943" y="1228878"/>
                  </a:lnTo>
                  <a:lnTo>
                    <a:pt x="782553" y="1216456"/>
                  </a:lnTo>
                  <a:lnTo>
                    <a:pt x="824772" y="1200796"/>
                  </a:lnTo>
                  <a:lnTo>
                    <a:pt x="865468" y="1182034"/>
                  </a:lnTo>
                  <a:lnTo>
                    <a:pt x="904507" y="1160311"/>
                  </a:lnTo>
                  <a:lnTo>
                    <a:pt x="941755" y="1135763"/>
                  </a:lnTo>
                  <a:lnTo>
                    <a:pt x="977079" y="1108531"/>
                  </a:lnTo>
                  <a:lnTo>
                    <a:pt x="1010345" y="1078751"/>
                  </a:lnTo>
                  <a:lnTo>
                    <a:pt x="1041419" y="1046562"/>
                  </a:lnTo>
                  <a:lnTo>
                    <a:pt x="1070168" y="1012104"/>
                  </a:lnTo>
                  <a:lnTo>
                    <a:pt x="1096459" y="975513"/>
                  </a:lnTo>
                  <a:lnTo>
                    <a:pt x="1120156" y="936930"/>
                  </a:lnTo>
                  <a:lnTo>
                    <a:pt x="1141128" y="896491"/>
                  </a:lnTo>
                  <a:lnTo>
                    <a:pt x="1159239" y="854336"/>
                  </a:lnTo>
                  <a:lnTo>
                    <a:pt x="1174358" y="810604"/>
                  </a:lnTo>
                  <a:lnTo>
                    <a:pt x="1186349" y="765431"/>
                  </a:lnTo>
                  <a:lnTo>
                    <a:pt x="1195080" y="718958"/>
                  </a:lnTo>
                  <a:lnTo>
                    <a:pt x="1200416" y="671322"/>
                  </a:lnTo>
                  <a:lnTo>
                    <a:pt x="1202225" y="622661"/>
                  </a:lnTo>
                  <a:lnTo>
                    <a:pt x="1200416" y="574001"/>
                  </a:lnTo>
                  <a:lnTo>
                    <a:pt x="1195080" y="526365"/>
                  </a:lnTo>
                  <a:lnTo>
                    <a:pt x="1186349" y="479891"/>
                  </a:lnTo>
                  <a:lnTo>
                    <a:pt x="1174358" y="434719"/>
                  </a:lnTo>
                  <a:lnTo>
                    <a:pt x="1159239" y="390986"/>
                  </a:lnTo>
                  <a:lnTo>
                    <a:pt x="1141128" y="348831"/>
                  </a:lnTo>
                  <a:lnTo>
                    <a:pt x="1120156" y="308393"/>
                  </a:lnTo>
                  <a:lnTo>
                    <a:pt x="1096459" y="269809"/>
                  </a:lnTo>
                  <a:lnTo>
                    <a:pt x="1070168" y="233219"/>
                  </a:lnTo>
                  <a:lnTo>
                    <a:pt x="1041419" y="198760"/>
                  </a:lnTo>
                  <a:lnTo>
                    <a:pt x="1010345" y="166572"/>
                  </a:lnTo>
                  <a:lnTo>
                    <a:pt x="977079" y="136792"/>
                  </a:lnTo>
                  <a:lnTo>
                    <a:pt x="941755" y="109559"/>
                  </a:lnTo>
                  <a:lnTo>
                    <a:pt x="904507" y="85011"/>
                  </a:lnTo>
                  <a:lnTo>
                    <a:pt x="865468" y="63288"/>
                  </a:lnTo>
                  <a:lnTo>
                    <a:pt x="824772" y="44527"/>
                  </a:lnTo>
                  <a:lnTo>
                    <a:pt x="782553" y="28866"/>
                  </a:lnTo>
                  <a:lnTo>
                    <a:pt x="738943" y="16445"/>
                  </a:lnTo>
                  <a:lnTo>
                    <a:pt x="694077" y="7401"/>
                  </a:lnTo>
                  <a:lnTo>
                    <a:pt x="648089" y="1873"/>
                  </a:lnTo>
                  <a:lnTo>
                    <a:pt x="601112" y="0"/>
                  </a:lnTo>
                  <a:close/>
                </a:path>
              </a:pathLst>
            </a:custGeom>
            <a:solidFill>
              <a:srgbClr val="00379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8" name="object 18"/>
            <p:cNvSpPr/>
            <p:nvPr/>
          </p:nvSpPr>
          <p:spPr>
            <a:xfrm>
              <a:off x="12376763" y="4971796"/>
              <a:ext cx="1080770" cy="1119505"/>
            </a:xfrm>
            <a:custGeom>
              <a:avLst/>
              <a:gdLst/>
              <a:ahLst/>
              <a:cxnLst/>
              <a:rect l="l" t="t" r="r" b="b"/>
              <a:pathLst>
                <a:path w="1080769" h="1119504">
                  <a:moveTo>
                    <a:pt x="540360" y="0"/>
                  </a:moveTo>
                  <a:lnTo>
                    <a:pt x="493736" y="2054"/>
                  </a:lnTo>
                  <a:lnTo>
                    <a:pt x="448213" y="8106"/>
                  </a:lnTo>
                  <a:lnTo>
                    <a:pt x="403954" y="17986"/>
                  </a:lnTo>
                  <a:lnTo>
                    <a:pt x="361120" y="31528"/>
                  </a:lnTo>
                  <a:lnTo>
                    <a:pt x="319875" y="48563"/>
                  </a:lnTo>
                  <a:lnTo>
                    <a:pt x="280379" y="68922"/>
                  </a:lnTo>
                  <a:lnTo>
                    <a:pt x="242796" y="92439"/>
                  </a:lnTo>
                  <a:lnTo>
                    <a:pt x="207287" y="118945"/>
                  </a:lnTo>
                  <a:lnTo>
                    <a:pt x="174015" y="148271"/>
                  </a:lnTo>
                  <a:lnTo>
                    <a:pt x="143142" y="180250"/>
                  </a:lnTo>
                  <a:lnTo>
                    <a:pt x="114830" y="214715"/>
                  </a:lnTo>
                  <a:lnTo>
                    <a:pt x="89241" y="251496"/>
                  </a:lnTo>
                  <a:lnTo>
                    <a:pt x="66538" y="290425"/>
                  </a:lnTo>
                  <a:lnTo>
                    <a:pt x="46883" y="331336"/>
                  </a:lnTo>
                  <a:lnTo>
                    <a:pt x="30437" y="374060"/>
                  </a:lnTo>
                  <a:lnTo>
                    <a:pt x="17364" y="418428"/>
                  </a:lnTo>
                  <a:lnTo>
                    <a:pt x="7825" y="464273"/>
                  </a:lnTo>
                  <a:lnTo>
                    <a:pt x="1983" y="511426"/>
                  </a:lnTo>
                  <a:lnTo>
                    <a:pt x="0" y="559721"/>
                  </a:lnTo>
                  <a:lnTo>
                    <a:pt x="1983" y="608015"/>
                  </a:lnTo>
                  <a:lnTo>
                    <a:pt x="7825" y="655169"/>
                  </a:lnTo>
                  <a:lnTo>
                    <a:pt x="17364" y="701014"/>
                  </a:lnTo>
                  <a:lnTo>
                    <a:pt x="30437" y="745382"/>
                  </a:lnTo>
                  <a:lnTo>
                    <a:pt x="46883" y="788105"/>
                  </a:lnTo>
                  <a:lnTo>
                    <a:pt x="66538" y="829016"/>
                  </a:lnTo>
                  <a:lnTo>
                    <a:pt x="89241" y="867946"/>
                  </a:lnTo>
                  <a:lnTo>
                    <a:pt x="114830" y="904727"/>
                  </a:lnTo>
                  <a:lnTo>
                    <a:pt x="143142" y="939191"/>
                  </a:lnTo>
                  <a:lnTo>
                    <a:pt x="174015" y="971170"/>
                  </a:lnTo>
                  <a:lnTo>
                    <a:pt x="207287" y="1000497"/>
                  </a:lnTo>
                  <a:lnTo>
                    <a:pt x="242796" y="1027002"/>
                  </a:lnTo>
                  <a:lnTo>
                    <a:pt x="280379" y="1050519"/>
                  </a:lnTo>
                  <a:lnTo>
                    <a:pt x="319875" y="1070879"/>
                  </a:lnTo>
                  <a:lnTo>
                    <a:pt x="361120" y="1087913"/>
                  </a:lnTo>
                  <a:lnTo>
                    <a:pt x="403954" y="1101455"/>
                  </a:lnTo>
                  <a:lnTo>
                    <a:pt x="448213" y="1111336"/>
                  </a:lnTo>
                  <a:lnTo>
                    <a:pt x="493736" y="1117387"/>
                  </a:lnTo>
                  <a:lnTo>
                    <a:pt x="540360" y="1119442"/>
                  </a:lnTo>
                  <a:lnTo>
                    <a:pt x="586984" y="1117387"/>
                  </a:lnTo>
                  <a:lnTo>
                    <a:pt x="632507" y="1111336"/>
                  </a:lnTo>
                  <a:lnTo>
                    <a:pt x="676765" y="1101455"/>
                  </a:lnTo>
                  <a:lnTo>
                    <a:pt x="719599" y="1087913"/>
                  </a:lnTo>
                  <a:lnTo>
                    <a:pt x="760844" y="1070879"/>
                  </a:lnTo>
                  <a:lnTo>
                    <a:pt x="800339" y="1050519"/>
                  </a:lnTo>
                  <a:lnTo>
                    <a:pt x="837921" y="1027002"/>
                  </a:lnTo>
                  <a:lnTo>
                    <a:pt x="873429" y="1000497"/>
                  </a:lnTo>
                  <a:lnTo>
                    <a:pt x="906700" y="971170"/>
                  </a:lnTo>
                  <a:lnTo>
                    <a:pt x="937573" y="939191"/>
                  </a:lnTo>
                  <a:lnTo>
                    <a:pt x="965884" y="904727"/>
                  </a:lnTo>
                  <a:lnTo>
                    <a:pt x="991472" y="867946"/>
                  </a:lnTo>
                  <a:lnTo>
                    <a:pt x="1014174" y="829016"/>
                  </a:lnTo>
                  <a:lnTo>
                    <a:pt x="1033829" y="788105"/>
                  </a:lnTo>
                  <a:lnTo>
                    <a:pt x="1050273" y="745382"/>
                  </a:lnTo>
                  <a:lnTo>
                    <a:pt x="1063346" y="701014"/>
                  </a:lnTo>
                  <a:lnTo>
                    <a:pt x="1072885" y="655169"/>
                  </a:lnTo>
                  <a:lnTo>
                    <a:pt x="1078727" y="608015"/>
                  </a:lnTo>
                  <a:lnTo>
                    <a:pt x="1080710" y="559721"/>
                  </a:lnTo>
                  <a:lnTo>
                    <a:pt x="1078727" y="511426"/>
                  </a:lnTo>
                  <a:lnTo>
                    <a:pt x="1072885" y="464273"/>
                  </a:lnTo>
                  <a:lnTo>
                    <a:pt x="1063346" y="418428"/>
                  </a:lnTo>
                  <a:lnTo>
                    <a:pt x="1050273" y="374060"/>
                  </a:lnTo>
                  <a:lnTo>
                    <a:pt x="1033829" y="331336"/>
                  </a:lnTo>
                  <a:lnTo>
                    <a:pt x="1014174" y="290425"/>
                  </a:lnTo>
                  <a:lnTo>
                    <a:pt x="991472" y="251496"/>
                  </a:lnTo>
                  <a:lnTo>
                    <a:pt x="965884" y="214715"/>
                  </a:lnTo>
                  <a:lnTo>
                    <a:pt x="937573" y="180250"/>
                  </a:lnTo>
                  <a:lnTo>
                    <a:pt x="906700" y="148271"/>
                  </a:lnTo>
                  <a:lnTo>
                    <a:pt x="873429" y="118945"/>
                  </a:lnTo>
                  <a:lnTo>
                    <a:pt x="837921" y="92439"/>
                  </a:lnTo>
                  <a:lnTo>
                    <a:pt x="800339" y="68922"/>
                  </a:lnTo>
                  <a:lnTo>
                    <a:pt x="760844" y="48563"/>
                  </a:lnTo>
                  <a:lnTo>
                    <a:pt x="719599" y="31528"/>
                  </a:lnTo>
                  <a:lnTo>
                    <a:pt x="676765" y="17986"/>
                  </a:lnTo>
                  <a:lnTo>
                    <a:pt x="632507" y="8106"/>
                  </a:lnTo>
                  <a:lnTo>
                    <a:pt x="586984" y="2054"/>
                  </a:lnTo>
                  <a:lnTo>
                    <a:pt x="540360" y="0"/>
                  </a:lnTo>
                  <a:close/>
                </a:path>
              </a:pathLst>
            </a:custGeom>
            <a:solidFill>
              <a:srgbClr val="1D62A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9" name="object 19"/>
            <p:cNvSpPr/>
            <p:nvPr/>
          </p:nvSpPr>
          <p:spPr>
            <a:xfrm>
              <a:off x="13227532" y="5034736"/>
              <a:ext cx="959485" cy="993775"/>
            </a:xfrm>
            <a:custGeom>
              <a:avLst/>
              <a:gdLst/>
              <a:ahLst/>
              <a:cxnLst/>
              <a:rect l="l" t="t" r="r" b="b"/>
              <a:pathLst>
                <a:path w="959484" h="993775">
                  <a:moveTo>
                    <a:pt x="479587" y="0"/>
                  </a:moveTo>
                  <a:lnTo>
                    <a:pt x="433399" y="2274"/>
                  </a:lnTo>
                  <a:lnTo>
                    <a:pt x="388453" y="8957"/>
                  </a:lnTo>
                  <a:lnTo>
                    <a:pt x="344951" y="19842"/>
                  </a:lnTo>
                  <a:lnTo>
                    <a:pt x="303093" y="34719"/>
                  </a:lnTo>
                  <a:lnTo>
                    <a:pt x="263080" y="53382"/>
                  </a:lnTo>
                  <a:lnTo>
                    <a:pt x="225113" y="75621"/>
                  </a:lnTo>
                  <a:lnTo>
                    <a:pt x="189393" y="101229"/>
                  </a:lnTo>
                  <a:lnTo>
                    <a:pt x="156121" y="129997"/>
                  </a:lnTo>
                  <a:lnTo>
                    <a:pt x="125499" y="161718"/>
                  </a:lnTo>
                  <a:lnTo>
                    <a:pt x="97726" y="196182"/>
                  </a:lnTo>
                  <a:lnTo>
                    <a:pt x="73004" y="233183"/>
                  </a:lnTo>
                  <a:lnTo>
                    <a:pt x="51535" y="272511"/>
                  </a:lnTo>
                  <a:lnTo>
                    <a:pt x="33518" y="313958"/>
                  </a:lnTo>
                  <a:lnTo>
                    <a:pt x="19155" y="357317"/>
                  </a:lnTo>
                  <a:lnTo>
                    <a:pt x="8647" y="402379"/>
                  </a:lnTo>
                  <a:lnTo>
                    <a:pt x="2195" y="448936"/>
                  </a:lnTo>
                  <a:lnTo>
                    <a:pt x="0" y="496780"/>
                  </a:lnTo>
                  <a:lnTo>
                    <a:pt x="2195" y="544624"/>
                  </a:lnTo>
                  <a:lnTo>
                    <a:pt x="8647" y="591181"/>
                  </a:lnTo>
                  <a:lnTo>
                    <a:pt x="19155" y="636243"/>
                  </a:lnTo>
                  <a:lnTo>
                    <a:pt x="33518" y="679602"/>
                  </a:lnTo>
                  <a:lnTo>
                    <a:pt x="51535" y="721050"/>
                  </a:lnTo>
                  <a:lnTo>
                    <a:pt x="73004" y="760378"/>
                  </a:lnTo>
                  <a:lnTo>
                    <a:pt x="97726" y="797378"/>
                  </a:lnTo>
                  <a:lnTo>
                    <a:pt x="125499" y="831843"/>
                  </a:lnTo>
                  <a:lnTo>
                    <a:pt x="156121" y="863563"/>
                  </a:lnTo>
                  <a:lnTo>
                    <a:pt x="189393" y="892331"/>
                  </a:lnTo>
                  <a:lnTo>
                    <a:pt x="225113" y="917939"/>
                  </a:lnTo>
                  <a:lnTo>
                    <a:pt x="263080" y="940178"/>
                  </a:lnTo>
                  <a:lnTo>
                    <a:pt x="303093" y="958841"/>
                  </a:lnTo>
                  <a:lnTo>
                    <a:pt x="344951" y="973719"/>
                  </a:lnTo>
                  <a:lnTo>
                    <a:pt x="388453" y="984603"/>
                  </a:lnTo>
                  <a:lnTo>
                    <a:pt x="433399" y="991287"/>
                  </a:lnTo>
                  <a:lnTo>
                    <a:pt x="479587" y="993561"/>
                  </a:lnTo>
                  <a:lnTo>
                    <a:pt x="525777" y="991287"/>
                  </a:lnTo>
                  <a:lnTo>
                    <a:pt x="570724" y="984603"/>
                  </a:lnTo>
                  <a:lnTo>
                    <a:pt x="614228" y="973719"/>
                  </a:lnTo>
                  <a:lnTo>
                    <a:pt x="656087" y="958841"/>
                  </a:lnTo>
                  <a:lnTo>
                    <a:pt x="696101" y="940178"/>
                  </a:lnTo>
                  <a:lnTo>
                    <a:pt x="734069" y="917939"/>
                  </a:lnTo>
                  <a:lnTo>
                    <a:pt x="769789" y="892331"/>
                  </a:lnTo>
                  <a:lnTo>
                    <a:pt x="803061" y="863563"/>
                  </a:lnTo>
                  <a:lnTo>
                    <a:pt x="833685" y="831843"/>
                  </a:lnTo>
                  <a:lnTo>
                    <a:pt x="861458" y="797378"/>
                  </a:lnTo>
                  <a:lnTo>
                    <a:pt x="886180" y="760378"/>
                  </a:lnTo>
                  <a:lnTo>
                    <a:pt x="907649" y="721050"/>
                  </a:lnTo>
                  <a:lnTo>
                    <a:pt x="925666" y="679602"/>
                  </a:lnTo>
                  <a:lnTo>
                    <a:pt x="940029" y="636243"/>
                  </a:lnTo>
                  <a:lnTo>
                    <a:pt x="950537" y="591181"/>
                  </a:lnTo>
                  <a:lnTo>
                    <a:pt x="956990" y="544624"/>
                  </a:lnTo>
                  <a:lnTo>
                    <a:pt x="959185" y="496780"/>
                  </a:lnTo>
                  <a:lnTo>
                    <a:pt x="956990" y="448936"/>
                  </a:lnTo>
                  <a:lnTo>
                    <a:pt x="950537" y="402379"/>
                  </a:lnTo>
                  <a:lnTo>
                    <a:pt x="940029" y="357317"/>
                  </a:lnTo>
                  <a:lnTo>
                    <a:pt x="925666" y="313958"/>
                  </a:lnTo>
                  <a:lnTo>
                    <a:pt x="907649" y="272511"/>
                  </a:lnTo>
                  <a:lnTo>
                    <a:pt x="886180" y="233183"/>
                  </a:lnTo>
                  <a:lnTo>
                    <a:pt x="861458" y="196182"/>
                  </a:lnTo>
                  <a:lnTo>
                    <a:pt x="833685" y="161718"/>
                  </a:lnTo>
                  <a:lnTo>
                    <a:pt x="803061" y="129997"/>
                  </a:lnTo>
                  <a:lnTo>
                    <a:pt x="769789" y="101229"/>
                  </a:lnTo>
                  <a:lnTo>
                    <a:pt x="734069" y="75621"/>
                  </a:lnTo>
                  <a:lnTo>
                    <a:pt x="696101" y="53382"/>
                  </a:lnTo>
                  <a:lnTo>
                    <a:pt x="656087" y="34719"/>
                  </a:lnTo>
                  <a:lnTo>
                    <a:pt x="614228" y="19842"/>
                  </a:lnTo>
                  <a:lnTo>
                    <a:pt x="570724" y="8957"/>
                  </a:lnTo>
                  <a:lnTo>
                    <a:pt x="525777" y="2274"/>
                  </a:lnTo>
                  <a:lnTo>
                    <a:pt x="479587" y="0"/>
                  </a:lnTo>
                  <a:close/>
                </a:path>
              </a:pathLst>
            </a:custGeom>
            <a:solidFill>
              <a:srgbClr val="398FC8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0" name="object 20"/>
            <p:cNvSpPr/>
            <p:nvPr/>
          </p:nvSpPr>
          <p:spPr>
            <a:xfrm>
              <a:off x="14078290" y="5097666"/>
              <a:ext cx="838200" cy="868044"/>
            </a:xfrm>
            <a:custGeom>
              <a:avLst/>
              <a:gdLst/>
              <a:ahLst/>
              <a:cxnLst/>
              <a:rect l="l" t="t" r="r" b="b"/>
              <a:pathLst>
                <a:path w="838200" h="868045">
                  <a:moveTo>
                    <a:pt x="418835" y="0"/>
                  </a:moveTo>
                  <a:lnTo>
                    <a:pt x="373199" y="2545"/>
                  </a:lnTo>
                  <a:lnTo>
                    <a:pt x="328986" y="10006"/>
                  </a:lnTo>
                  <a:lnTo>
                    <a:pt x="286452" y="22118"/>
                  </a:lnTo>
                  <a:lnTo>
                    <a:pt x="245852" y="38615"/>
                  </a:lnTo>
                  <a:lnTo>
                    <a:pt x="207442" y="59234"/>
                  </a:lnTo>
                  <a:lnTo>
                    <a:pt x="171478" y="83709"/>
                  </a:lnTo>
                  <a:lnTo>
                    <a:pt x="138214" y="111775"/>
                  </a:lnTo>
                  <a:lnTo>
                    <a:pt x="107907" y="143169"/>
                  </a:lnTo>
                  <a:lnTo>
                    <a:pt x="80812" y="177625"/>
                  </a:lnTo>
                  <a:lnTo>
                    <a:pt x="57184" y="214879"/>
                  </a:lnTo>
                  <a:lnTo>
                    <a:pt x="37279" y="254666"/>
                  </a:lnTo>
                  <a:lnTo>
                    <a:pt x="21352" y="296721"/>
                  </a:lnTo>
                  <a:lnTo>
                    <a:pt x="9660" y="340780"/>
                  </a:lnTo>
                  <a:lnTo>
                    <a:pt x="2457" y="386578"/>
                  </a:lnTo>
                  <a:lnTo>
                    <a:pt x="0" y="433850"/>
                  </a:lnTo>
                  <a:lnTo>
                    <a:pt x="2457" y="481122"/>
                  </a:lnTo>
                  <a:lnTo>
                    <a:pt x="9660" y="526920"/>
                  </a:lnTo>
                  <a:lnTo>
                    <a:pt x="21352" y="570979"/>
                  </a:lnTo>
                  <a:lnTo>
                    <a:pt x="37279" y="613034"/>
                  </a:lnTo>
                  <a:lnTo>
                    <a:pt x="57184" y="652821"/>
                  </a:lnTo>
                  <a:lnTo>
                    <a:pt x="80812" y="690075"/>
                  </a:lnTo>
                  <a:lnTo>
                    <a:pt x="107907" y="724531"/>
                  </a:lnTo>
                  <a:lnTo>
                    <a:pt x="138214" y="755925"/>
                  </a:lnTo>
                  <a:lnTo>
                    <a:pt x="171478" y="783992"/>
                  </a:lnTo>
                  <a:lnTo>
                    <a:pt x="207442" y="808467"/>
                  </a:lnTo>
                  <a:lnTo>
                    <a:pt x="245852" y="829085"/>
                  </a:lnTo>
                  <a:lnTo>
                    <a:pt x="286452" y="845582"/>
                  </a:lnTo>
                  <a:lnTo>
                    <a:pt x="328986" y="857694"/>
                  </a:lnTo>
                  <a:lnTo>
                    <a:pt x="373199" y="865155"/>
                  </a:lnTo>
                  <a:lnTo>
                    <a:pt x="418835" y="867701"/>
                  </a:lnTo>
                  <a:lnTo>
                    <a:pt x="464471" y="865155"/>
                  </a:lnTo>
                  <a:lnTo>
                    <a:pt x="508684" y="857694"/>
                  </a:lnTo>
                  <a:lnTo>
                    <a:pt x="551218" y="845582"/>
                  </a:lnTo>
                  <a:lnTo>
                    <a:pt x="591817" y="829085"/>
                  </a:lnTo>
                  <a:lnTo>
                    <a:pt x="630227" y="808467"/>
                  </a:lnTo>
                  <a:lnTo>
                    <a:pt x="666192" y="783992"/>
                  </a:lnTo>
                  <a:lnTo>
                    <a:pt x="699456" y="755925"/>
                  </a:lnTo>
                  <a:lnTo>
                    <a:pt x="729763" y="724531"/>
                  </a:lnTo>
                  <a:lnTo>
                    <a:pt x="756858" y="690075"/>
                  </a:lnTo>
                  <a:lnTo>
                    <a:pt x="780486" y="652821"/>
                  </a:lnTo>
                  <a:lnTo>
                    <a:pt x="800391" y="613034"/>
                  </a:lnTo>
                  <a:lnTo>
                    <a:pt x="816317" y="570979"/>
                  </a:lnTo>
                  <a:lnTo>
                    <a:pt x="828010" y="526920"/>
                  </a:lnTo>
                  <a:lnTo>
                    <a:pt x="835213" y="481122"/>
                  </a:lnTo>
                  <a:lnTo>
                    <a:pt x="837670" y="433850"/>
                  </a:lnTo>
                  <a:lnTo>
                    <a:pt x="835213" y="386578"/>
                  </a:lnTo>
                  <a:lnTo>
                    <a:pt x="828010" y="340780"/>
                  </a:lnTo>
                  <a:lnTo>
                    <a:pt x="816317" y="296721"/>
                  </a:lnTo>
                  <a:lnTo>
                    <a:pt x="800391" y="254666"/>
                  </a:lnTo>
                  <a:lnTo>
                    <a:pt x="780486" y="214879"/>
                  </a:lnTo>
                  <a:lnTo>
                    <a:pt x="756858" y="177625"/>
                  </a:lnTo>
                  <a:lnTo>
                    <a:pt x="729763" y="143169"/>
                  </a:lnTo>
                  <a:lnTo>
                    <a:pt x="699456" y="111775"/>
                  </a:lnTo>
                  <a:lnTo>
                    <a:pt x="666192" y="83709"/>
                  </a:lnTo>
                  <a:lnTo>
                    <a:pt x="630227" y="59234"/>
                  </a:lnTo>
                  <a:lnTo>
                    <a:pt x="591817" y="38615"/>
                  </a:lnTo>
                  <a:lnTo>
                    <a:pt x="551218" y="22118"/>
                  </a:lnTo>
                  <a:lnTo>
                    <a:pt x="508684" y="10006"/>
                  </a:lnTo>
                  <a:lnTo>
                    <a:pt x="464471" y="2545"/>
                  </a:lnTo>
                  <a:lnTo>
                    <a:pt x="418835" y="0"/>
                  </a:lnTo>
                  <a:close/>
                </a:path>
              </a:pathLst>
            </a:custGeom>
            <a:solidFill>
              <a:srgbClr val="56BAE6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1" name="object 21"/>
            <p:cNvSpPr/>
            <p:nvPr/>
          </p:nvSpPr>
          <p:spPr>
            <a:xfrm>
              <a:off x="14710926" y="4942341"/>
              <a:ext cx="1158875" cy="1178560"/>
            </a:xfrm>
            <a:custGeom>
              <a:avLst/>
              <a:gdLst/>
              <a:ahLst/>
              <a:cxnLst/>
              <a:rect l="l" t="t" r="r" b="b"/>
              <a:pathLst>
                <a:path w="1158875" h="1178560">
                  <a:moveTo>
                    <a:pt x="579165" y="0"/>
                  </a:moveTo>
                  <a:lnTo>
                    <a:pt x="531664" y="1953"/>
                  </a:lnTo>
                  <a:lnTo>
                    <a:pt x="485221" y="7711"/>
                  </a:lnTo>
                  <a:lnTo>
                    <a:pt x="439985" y="17122"/>
                  </a:lnTo>
                  <a:lnTo>
                    <a:pt x="396104" y="30036"/>
                  </a:lnTo>
                  <a:lnTo>
                    <a:pt x="353728" y="46300"/>
                  </a:lnTo>
                  <a:lnTo>
                    <a:pt x="313005" y="65762"/>
                  </a:lnTo>
                  <a:lnTo>
                    <a:pt x="274085" y="88271"/>
                  </a:lnTo>
                  <a:lnTo>
                    <a:pt x="237117" y="113676"/>
                  </a:lnTo>
                  <a:lnTo>
                    <a:pt x="202250" y="141824"/>
                  </a:lnTo>
                  <a:lnTo>
                    <a:pt x="169633" y="172565"/>
                  </a:lnTo>
                  <a:lnTo>
                    <a:pt x="139415" y="205746"/>
                  </a:lnTo>
                  <a:lnTo>
                    <a:pt x="111745" y="241216"/>
                  </a:lnTo>
                  <a:lnTo>
                    <a:pt x="86772" y="278822"/>
                  </a:lnTo>
                  <a:lnTo>
                    <a:pt x="64645" y="318415"/>
                  </a:lnTo>
                  <a:lnTo>
                    <a:pt x="45513" y="359841"/>
                  </a:lnTo>
                  <a:lnTo>
                    <a:pt x="29526" y="402950"/>
                  </a:lnTo>
                  <a:lnTo>
                    <a:pt x="16832" y="447589"/>
                  </a:lnTo>
                  <a:lnTo>
                    <a:pt x="7580" y="493608"/>
                  </a:lnTo>
                  <a:lnTo>
                    <a:pt x="1919" y="540854"/>
                  </a:lnTo>
                  <a:lnTo>
                    <a:pt x="0" y="589175"/>
                  </a:lnTo>
                  <a:lnTo>
                    <a:pt x="1919" y="637497"/>
                  </a:lnTo>
                  <a:lnTo>
                    <a:pt x="7580" y="684743"/>
                  </a:lnTo>
                  <a:lnTo>
                    <a:pt x="16832" y="730761"/>
                  </a:lnTo>
                  <a:lnTo>
                    <a:pt x="29526" y="775401"/>
                  </a:lnTo>
                  <a:lnTo>
                    <a:pt x="45513" y="818509"/>
                  </a:lnTo>
                  <a:lnTo>
                    <a:pt x="64645" y="859936"/>
                  </a:lnTo>
                  <a:lnTo>
                    <a:pt x="86772" y="899528"/>
                  </a:lnTo>
                  <a:lnTo>
                    <a:pt x="111745" y="937135"/>
                  </a:lnTo>
                  <a:lnTo>
                    <a:pt x="139415" y="972605"/>
                  </a:lnTo>
                  <a:lnTo>
                    <a:pt x="169633" y="1005786"/>
                  </a:lnTo>
                  <a:lnTo>
                    <a:pt x="202250" y="1036526"/>
                  </a:lnTo>
                  <a:lnTo>
                    <a:pt x="237117" y="1064674"/>
                  </a:lnTo>
                  <a:lnTo>
                    <a:pt x="274085" y="1090079"/>
                  </a:lnTo>
                  <a:lnTo>
                    <a:pt x="313005" y="1112588"/>
                  </a:lnTo>
                  <a:lnTo>
                    <a:pt x="353728" y="1132051"/>
                  </a:lnTo>
                  <a:lnTo>
                    <a:pt x="396104" y="1148315"/>
                  </a:lnTo>
                  <a:lnTo>
                    <a:pt x="439985" y="1161228"/>
                  </a:lnTo>
                  <a:lnTo>
                    <a:pt x="485221" y="1170640"/>
                  </a:lnTo>
                  <a:lnTo>
                    <a:pt x="531664" y="1176398"/>
                  </a:lnTo>
                  <a:lnTo>
                    <a:pt x="579165" y="1178351"/>
                  </a:lnTo>
                  <a:lnTo>
                    <a:pt x="626666" y="1176398"/>
                  </a:lnTo>
                  <a:lnTo>
                    <a:pt x="673109" y="1170640"/>
                  </a:lnTo>
                  <a:lnTo>
                    <a:pt x="718345" y="1161228"/>
                  </a:lnTo>
                  <a:lnTo>
                    <a:pt x="762226" y="1148315"/>
                  </a:lnTo>
                  <a:lnTo>
                    <a:pt x="804603" y="1132051"/>
                  </a:lnTo>
                  <a:lnTo>
                    <a:pt x="845325" y="1112588"/>
                  </a:lnTo>
                  <a:lnTo>
                    <a:pt x="884245" y="1090079"/>
                  </a:lnTo>
                  <a:lnTo>
                    <a:pt x="921213" y="1064674"/>
                  </a:lnTo>
                  <a:lnTo>
                    <a:pt x="956080" y="1036526"/>
                  </a:lnTo>
                  <a:lnTo>
                    <a:pt x="988697" y="1005786"/>
                  </a:lnTo>
                  <a:lnTo>
                    <a:pt x="1018915" y="972605"/>
                  </a:lnTo>
                  <a:lnTo>
                    <a:pt x="1046585" y="937135"/>
                  </a:lnTo>
                  <a:lnTo>
                    <a:pt x="1071558" y="899528"/>
                  </a:lnTo>
                  <a:lnTo>
                    <a:pt x="1093685" y="859936"/>
                  </a:lnTo>
                  <a:lnTo>
                    <a:pt x="1112817" y="818509"/>
                  </a:lnTo>
                  <a:lnTo>
                    <a:pt x="1128805" y="775401"/>
                  </a:lnTo>
                  <a:lnTo>
                    <a:pt x="1141499" y="730761"/>
                  </a:lnTo>
                  <a:lnTo>
                    <a:pt x="1150750" y="684743"/>
                  </a:lnTo>
                  <a:lnTo>
                    <a:pt x="1156411" y="637497"/>
                  </a:lnTo>
                  <a:lnTo>
                    <a:pt x="1158331" y="589175"/>
                  </a:lnTo>
                  <a:lnTo>
                    <a:pt x="1156411" y="540854"/>
                  </a:lnTo>
                  <a:lnTo>
                    <a:pt x="1150750" y="493608"/>
                  </a:lnTo>
                  <a:lnTo>
                    <a:pt x="1141499" y="447589"/>
                  </a:lnTo>
                  <a:lnTo>
                    <a:pt x="1128805" y="402950"/>
                  </a:lnTo>
                  <a:lnTo>
                    <a:pt x="1112817" y="359841"/>
                  </a:lnTo>
                  <a:lnTo>
                    <a:pt x="1093685" y="318415"/>
                  </a:lnTo>
                  <a:lnTo>
                    <a:pt x="1071558" y="278822"/>
                  </a:lnTo>
                  <a:lnTo>
                    <a:pt x="1046585" y="241216"/>
                  </a:lnTo>
                  <a:lnTo>
                    <a:pt x="1018915" y="205746"/>
                  </a:lnTo>
                  <a:lnTo>
                    <a:pt x="988697" y="172565"/>
                  </a:lnTo>
                  <a:lnTo>
                    <a:pt x="956080" y="141824"/>
                  </a:lnTo>
                  <a:lnTo>
                    <a:pt x="921213" y="113676"/>
                  </a:lnTo>
                  <a:lnTo>
                    <a:pt x="884245" y="88271"/>
                  </a:lnTo>
                  <a:lnTo>
                    <a:pt x="845325" y="65762"/>
                  </a:lnTo>
                  <a:lnTo>
                    <a:pt x="804603" y="46300"/>
                  </a:lnTo>
                  <a:lnTo>
                    <a:pt x="762226" y="30036"/>
                  </a:lnTo>
                  <a:lnTo>
                    <a:pt x="718345" y="17122"/>
                  </a:lnTo>
                  <a:lnTo>
                    <a:pt x="673109" y="7711"/>
                  </a:lnTo>
                  <a:lnTo>
                    <a:pt x="626666" y="1953"/>
                  </a:lnTo>
                  <a:lnTo>
                    <a:pt x="579165" y="0"/>
                  </a:lnTo>
                  <a:close/>
                </a:path>
              </a:pathLst>
            </a:custGeom>
            <a:solidFill>
              <a:srgbClr val="8FA0C2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2" name="object 22"/>
            <p:cNvSpPr/>
            <p:nvPr/>
          </p:nvSpPr>
          <p:spPr>
            <a:xfrm>
              <a:off x="15343563" y="4787016"/>
              <a:ext cx="1479550" cy="1489075"/>
            </a:xfrm>
            <a:custGeom>
              <a:avLst/>
              <a:gdLst/>
              <a:ahLst/>
              <a:cxnLst/>
              <a:rect l="l" t="t" r="r" b="b"/>
              <a:pathLst>
                <a:path w="1479550" h="1489075">
                  <a:moveTo>
                    <a:pt x="739495" y="0"/>
                  </a:moveTo>
                  <a:lnTo>
                    <a:pt x="690873" y="1583"/>
                  </a:lnTo>
                  <a:lnTo>
                    <a:pt x="643090" y="6268"/>
                  </a:lnTo>
                  <a:lnTo>
                    <a:pt x="596245" y="13957"/>
                  </a:lnTo>
                  <a:lnTo>
                    <a:pt x="550434" y="24552"/>
                  </a:lnTo>
                  <a:lnTo>
                    <a:pt x="505756" y="37954"/>
                  </a:lnTo>
                  <a:lnTo>
                    <a:pt x="462307" y="54066"/>
                  </a:lnTo>
                  <a:lnTo>
                    <a:pt x="420185" y="72788"/>
                  </a:lnTo>
                  <a:lnTo>
                    <a:pt x="379488" y="94024"/>
                  </a:lnTo>
                  <a:lnTo>
                    <a:pt x="340313" y="117676"/>
                  </a:lnTo>
                  <a:lnTo>
                    <a:pt x="302757" y="143644"/>
                  </a:lnTo>
                  <a:lnTo>
                    <a:pt x="266918" y="171831"/>
                  </a:lnTo>
                  <a:lnTo>
                    <a:pt x="232893" y="202138"/>
                  </a:lnTo>
                  <a:lnTo>
                    <a:pt x="200780" y="234469"/>
                  </a:lnTo>
                  <a:lnTo>
                    <a:pt x="170675" y="268724"/>
                  </a:lnTo>
                  <a:lnTo>
                    <a:pt x="142678" y="304806"/>
                  </a:lnTo>
                  <a:lnTo>
                    <a:pt x="116884" y="342616"/>
                  </a:lnTo>
                  <a:lnTo>
                    <a:pt x="93392" y="382056"/>
                  </a:lnTo>
                  <a:lnTo>
                    <a:pt x="72299" y="423029"/>
                  </a:lnTo>
                  <a:lnTo>
                    <a:pt x="53702" y="465436"/>
                  </a:lnTo>
                  <a:lnTo>
                    <a:pt x="37699" y="509179"/>
                  </a:lnTo>
                  <a:lnTo>
                    <a:pt x="24387" y="554160"/>
                  </a:lnTo>
                  <a:lnTo>
                    <a:pt x="13864" y="600280"/>
                  </a:lnTo>
                  <a:lnTo>
                    <a:pt x="6226" y="647443"/>
                  </a:lnTo>
                  <a:lnTo>
                    <a:pt x="1572" y="695549"/>
                  </a:lnTo>
                  <a:lnTo>
                    <a:pt x="0" y="744500"/>
                  </a:lnTo>
                  <a:lnTo>
                    <a:pt x="1572" y="793452"/>
                  </a:lnTo>
                  <a:lnTo>
                    <a:pt x="6226" y="841558"/>
                  </a:lnTo>
                  <a:lnTo>
                    <a:pt x="13864" y="888721"/>
                  </a:lnTo>
                  <a:lnTo>
                    <a:pt x="24387" y="934841"/>
                  </a:lnTo>
                  <a:lnTo>
                    <a:pt x="37699" y="979822"/>
                  </a:lnTo>
                  <a:lnTo>
                    <a:pt x="53702" y="1023565"/>
                  </a:lnTo>
                  <a:lnTo>
                    <a:pt x="72299" y="1065972"/>
                  </a:lnTo>
                  <a:lnTo>
                    <a:pt x="93392" y="1106944"/>
                  </a:lnTo>
                  <a:lnTo>
                    <a:pt x="116884" y="1146385"/>
                  </a:lnTo>
                  <a:lnTo>
                    <a:pt x="142678" y="1184195"/>
                  </a:lnTo>
                  <a:lnTo>
                    <a:pt x="170675" y="1220277"/>
                  </a:lnTo>
                  <a:lnTo>
                    <a:pt x="200780" y="1254532"/>
                  </a:lnTo>
                  <a:lnTo>
                    <a:pt x="232893" y="1286862"/>
                  </a:lnTo>
                  <a:lnTo>
                    <a:pt x="266918" y="1317170"/>
                  </a:lnTo>
                  <a:lnTo>
                    <a:pt x="302757" y="1345357"/>
                  </a:lnTo>
                  <a:lnTo>
                    <a:pt x="340313" y="1371325"/>
                  </a:lnTo>
                  <a:lnTo>
                    <a:pt x="379488" y="1394976"/>
                  </a:lnTo>
                  <a:lnTo>
                    <a:pt x="420185" y="1416212"/>
                  </a:lnTo>
                  <a:lnTo>
                    <a:pt x="462307" y="1434935"/>
                  </a:lnTo>
                  <a:lnTo>
                    <a:pt x="505756" y="1451047"/>
                  </a:lnTo>
                  <a:lnTo>
                    <a:pt x="550434" y="1464449"/>
                  </a:lnTo>
                  <a:lnTo>
                    <a:pt x="596245" y="1475043"/>
                  </a:lnTo>
                  <a:lnTo>
                    <a:pt x="643090" y="1482732"/>
                  </a:lnTo>
                  <a:lnTo>
                    <a:pt x="690873" y="1487418"/>
                  </a:lnTo>
                  <a:lnTo>
                    <a:pt x="739495" y="1489001"/>
                  </a:lnTo>
                  <a:lnTo>
                    <a:pt x="788117" y="1487418"/>
                  </a:lnTo>
                  <a:lnTo>
                    <a:pt x="835898" y="1482732"/>
                  </a:lnTo>
                  <a:lnTo>
                    <a:pt x="882743" y="1475043"/>
                  </a:lnTo>
                  <a:lnTo>
                    <a:pt x="928553" y="1464449"/>
                  </a:lnTo>
                  <a:lnTo>
                    <a:pt x="973231" y="1451047"/>
                  </a:lnTo>
                  <a:lnTo>
                    <a:pt x="1016679" y="1434935"/>
                  </a:lnTo>
                  <a:lnTo>
                    <a:pt x="1058801" y="1416212"/>
                  </a:lnTo>
                  <a:lnTo>
                    <a:pt x="1099498" y="1394976"/>
                  </a:lnTo>
                  <a:lnTo>
                    <a:pt x="1138673" y="1371325"/>
                  </a:lnTo>
                  <a:lnTo>
                    <a:pt x="1176229" y="1345357"/>
                  </a:lnTo>
                  <a:lnTo>
                    <a:pt x="1212069" y="1317170"/>
                  </a:lnTo>
                  <a:lnTo>
                    <a:pt x="1246094" y="1286862"/>
                  </a:lnTo>
                  <a:lnTo>
                    <a:pt x="1278207" y="1254532"/>
                  </a:lnTo>
                  <a:lnTo>
                    <a:pt x="1308312" y="1220277"/>
                  </a:lnTo>
                  <a:lnTo>
                    <a:pt x="1336310" y="1184195"/>
                  </a:lnTo>
                  <a:lnTo>
                    <a:pt x="1362104" y="1146385"/>
                  </a:lnTo>
                  <a:lnTo>
                    <a:pt x="1385596" y="1106944"/>
                  </a:lnTo>
                  <a:lnTo>
                    <a:pt x="1406690" y="1065972"/>
                  </a:lnTo>
                  <a:lnTo>
                    <a:pt x="1425287" y="1023565"/>
                  </a:lnTo>
                  <a:lnTo>
                    <a:pt x="1441291" y="979822"/>
                  </a:lnTo>
                  <a:lnTo>
                    <a:pt x="1454603" y="934841"/>
                  </a:lnTo>
                  <a:lnTo>
                    <a:pt x="1465127" y="888721"/>
                  </a:lnTo>
                  <a:lnTo>
                    <a:pt x="1472764" y="841558"/>
                  </a:lnTo>
                  <a:lnTo>
                    <a:pt x="1477418" y="793452"/>
                  </a:lnTo>
                  <a:lnTo>
                    <a:pt x="1478991" y="744500"/>
                  </a:lnTo>
                  <a:lnTo>
                    <a:pt x="1477418" y="695549"/>
                  </a:lnTo>
                  <a:lnTo>
                    <a:pt x="1472764" y="647443"/>
                  </a:lnTo>
                  <a:lnTo>
                    <a:pt x="1465127" y="600280"/>
                  </a:lnTo>
                  <a:lnTo>
                    <a:pt x="1454603" y="554160"/>
                  </a:lnTo>
                  <a:lnTo>
                    <a:pt x="1441291" y="509179"/>
                  </a:lnTo>
                  <a:lnTo>
                    <a:pt x="1425287" y="465436"/>
                  </a:lnTo>
                  <a:lnTo>
                    <a:pt x="1406690" y="423029"/>
                  </a:lnTo>
                  <a:lnTo>
                    <a:pt x="1385596" y="382056"/>
                  </a:lnTo>
                  <a:lnTo>
                    <a:pt x="1362104" y="342616"/>
                  </a:lnTo>
                  <a:lnTo>
                    <a:pt x="1336310" y="304806"/>
                  </a:lnTo>
                  <a:lnTo>
                    <a:pt x="1308312" y="268724"/>
                  </a:lnTo>
                  <a:lnTo>
                    <a:pt x="1278207" y="234469"/>
                  </a:lnTo>
                  <a:lnTo>
                    <a:pt x="1246094" y="202138"/>
                  </a:lnTo>
                  <a:lnTo>
                    <a:pt x="1212069" y="171831"/>
                  </a:lnTo>
                  <a:lnTo>
                    <a:pt x="1176229" y="143644"/>
                  </a:lnTo>
                  <a:lnTo>
                    <a:pt x="1138673" y="117676"/>
                  </a:lnTo>
                  <a:lnTo>
                    <a:pt x="1099498" y="94024"/>
                  </a:lnTo>
                  <a:lnTo>
                    <a:pt x="1058801" y="72788"/>
                  </a:lnTo>
                  <a:lnTo>
                    <a:pt x="1016679" y="54066"/>
                  </a:lnTo>
                  <a:lnTo>
                    <a:pt x="973231" y="37954"/>
                  </a:lnTo>
                  <a:lnTo>
                    <a:pt x="928553" y="24552"/>
                  </a:lnTo>
                  <a:lnTo>
                    <a:pt x="882743" y="13957"/>
                  </a:lnTo>
                  <a:lnTo>
                    <a:pt x="835898" y="6268"/>
                  </a:lnTo>
                  <a:lnTo>
                    <a:pt x="788117" y="1583"/>
                  </a:lnTo>
                  <a:lnTo>
                    <a:pt x="739495" y="0"/>
                  </a:lnTo>
                  <a:close/>
                </a:path>
              </a:pathLst>
            </a:custGeom>
            <a:solidFill>
              <a:srgbClr val="C6879D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3" name="object 23"/>
            <p:cNvSpPr/>
            <p:nvPr/>
          </p:nvSpPr>
          <p:spPr>
            <a:xfrm>
              <a:off x="15976188" y="4631691"/>
              <a:ext cx="1800225" cy="1800225"/>
            </a:xfrm>
            <a:custGeom>
              <a:avLst/>
              <a:gdLst/>
              <a:ahLst/>
              <a:cxnLst/>
              <a:rect l="l" t="t" r="r" b="b"/>
              <a:pathLst>
                <a:path w="1800225" h="1800225">
                  <a:moveTo>
                    <a:pt x="899836" y="0"/>
                  </a:moveTo>
                  <a:lnTo>
                    <a:pt x="852046" y="1247"/>
                  </a:lnTo>
                  <a:lnTo>
                    <a:pt x="804906" y="4947"/>
                  </a:lnTo>
                  <a:lnTo>
                    <a:pt x="758478" y="11039"/>
                  </a:lnTo>
                  <a:lnTo>
                    <a:pt x="712824" y="19459"/>
                  </a:lnTo>
                  <a:lnTo>
                    <a:pt x="668007" y="30145"/>
                  </a:lnTo>
                  <a:lnTo>
                    <a:pt x="624087" y="43036"/>
                  </a:lnTo>
                  <a:lnTo>
                    <a:pt x="581129" y="58069"/>
                  </a:lnTo>
                  <a:lnTo>
                    <a:pt x="539193" y="75182"/>
                  </a:lnTo>
                  <a:lnTo>
                    <a:pt x="498342" y="94313"/>
                  </a:lnTo>
                  <a:lnTo>
                    <a:pt x="458639" y="115400"/>
                  </a:lnTo>
                  <a:lnTo>
                    <a:pt x="420145" y="138380"/>
                  </a:lnTo>
                  <a:lnTo>
                    <a:pt x="382922" y="163191"/>
                  </a:lnTo>
                  <a:lnTo>
                    <a:pt x="347033" y="189771"/>
                  </a:lnTo>
                  <a:lnTo>
                    <a:pt x="312540" y="218058"/>
                  </a:lnTo>
                  <a:lnTo>
                    <a:pt x="279505" y="247990"/>
                  </a:lnTo>
                  <a:lnTo>
                    <a:pt x="247991" y="279504"/>
                  </a:lnTo>
                  <a:lnTo>
                    <a:pt x="218059" y="312538"/>
                  </a:lnTo>
                  <a:lnTo>
                    <a:pt x="189772" y="347031"/>
                  </a:lnTo>
                  <a:lnTo>
                    <a:pt x="163191" y="382920"/>
                  </a:lnTo>
                  <a:lnTo>
                    <a:pt x="138380" y="420142"/>
                  </a:lnTo>
                  <a:lnTo>
                    <a:pt x="115400" y="458635"/>
                  </a:lnTo>
                  <a:lnTo>
                    <a:pt x="94314" y="498339"/>
                  </a:lnTo>
                  <a:lnTo>
                    <a:pt x="75183" y="539189"/>
                  </a:lnTo>
                  <a:lnTo>
                    <a:pt x="58069" y="581124"/>
                  </a:lnTo>
                  <a:lnTo>
                    <a:pt x="43036" y="624082"/>
                  </a:lnTo>
                  <a:lnTo>
                    <a:pt x="30145" y="668000"/>
                  </a:lnTo>
                  <a:lnTo>
                    <a:pt x="19459" y="712817"/>
                  </a:lnTo>
                  <a:lnTo>
                    <a:pt x="11039" y="758471"/>
                  </a:lnTo>
                  <a:lnTo>
                    <a:pt x="4947" y="804898"/>
                  </a:lnTo>
                  <a:lnTo>
                    <a:pt x="1247" y="852037"/>
                  </a:lnTo>
                  <a:lnTo>
                    <a:pt x="0" y="899826"/>
                  </a:lnTo>
                  <a:lnTo>
                    <a:pt x="1247" y="947614"/>
                  </a:lnTo>
                  <a:lnTo>
                    <a:pt x="4947" y="994753"/>
                  </a:lnTo>
                  <a:lnTo>
                    <a:pt x="11039" y="1041180"/>
                  </a:lnTo>
                  <a:lnTo>
                    <a:pt x="19459" y="1086834"/>
                  </a:lnTo>
                  <a:lnTo>
                    <a:pt x="30145" y="1131651"/>
                  </a:lnTo>
                  <a:lnTo>
                    <a:pt x="43036" y="1175569"/>
                  </a:lnTo>
                  <a:lnTo>
                    <a:pt x="58069" y="1218527"/>
                  </a:lnTo>
                  <a:lnTo>
                    <a:pt x="75183" y="1260462"/>
                  </a:lnTo>
                  <a:lnTo>
                    <a:pt x="94314" y="1301313"/>
                  </a:lnTo>
                  <a:lnTo>
                    <a:pt x="115400" y="1341016"/>
                  </a:lnTo>
                  <a:lnTo>
                    <a:pt x="138380" y="1379509"/>
                  </a:lnTo>
                  <a:lnTo>
                    <a:pt x="163191" y="1416731"/>
                  </a:lnTo>
                  <a:lnTo>
                    <a:pt x="189772" y="1452620"/>
                  </a:lnTo>
                  <a:lnTo>
                    <a:pt x="218059" y="1487113"/>
                  </a:lnTo>
                  <a:lnTo>
                    <a:pt x="247991" y="1520147"/>
                  </a:lnTo>
                  <a:lnTo>
                    <a:pt x="279505" y="1551661"/>
                  </a:lnTo>
                  <a:lnTo>
                    <a:pt x="312540" y="1581593"/>
                  </a:lnTo>
                  <a:lnTo>
                    <a:pt x="347033" y="1609880"/>
                  </a:lnTo>
                  <a:lnTo>
                    <a:pt x="382922" y="1636460"/>
                  </a:lnTo>
                  <a:lnTo>
                    <a:pt x="420145" y="1661271"/>
                  </a:lnTo>
                  <a:lnTo>
                    <a:pt x="458639" y="1684251"/>
                  </a:lnTo>
                  <a:lnTo>
                    <a:pt x="498342" y="1705338"/>
                  </a:lnTo>
                  <a:lnTo>
                    <a:pt x="539193" y="1724469"/>
                  </a:lnTo>
                  <a:lnTo>
                    <a:pt x="581129" y="1741582"/>
                  </a:lnTo>
                  <a:lnTo>
                    <a:pt x="624087" y="1756615"/>
                  </a:lnTo>
                  <a:lnTo>
                    <a:pt x="668007" y="1769506"/>
                  </a:lnTo>
                  <a:lnTo>
                    <a:pt x="712824" y="1780192"/>
                  </a:lnTo>
                  <a:lnTo>
                    <a:pt x="758478" y="1788613"/>
                  </a:lnTo>
                  <a:lnTo>
                    <a:pt x="804906" y="1794704"/>
                  </a:lnTo>
                  <a:lnTo>
                    <a:pt x="852046" y="1798404"/>
                  </a:lnTo>
                  <a:lnTo>
                    <a:pt x="899836" y="1799652"/>
                  </a:lnTo>
                  <a:lnTo>
                    <a:pt x="947625" y="1798404"/>
                  </a:lnTo>
                  <a:lnTo>
                    <a:pt x="994764" y="1794704"/>
                  </a:lnTo>
                  <a:lnTo>
                    <a:pt x="1041191" y="1788613"/>
                  </a:lnTo>
                  <a:lnTo>
                    <a:pt x="1086844" y="1780192"/>
                  </a:lnTo>
                  <a:lnTo>
                    <a:pt x="1131661" y="1769506"/>
                  </a:lnTo>
                  <a:lnTo>
                    <a:pt x="1175580" y="1756615"/>
                  </a:lnTo>
                  <a:lnTo>
                    <a:pt x="1218538" y="1741582"/>
                  </a:lnTo>
                  <a:lnTo>
                    <a:pt x="1260473" y="1724469"/>
                  </a:lnTo>
                  <a:lnTo>
                    <a:pt x="1301323" y="1705338"/>
                  </a:lnTo>
                  <a:lnTo>
                    <a:pt x="1341026" y="1684251"/>
                  </a:lnTo>
                  <a:lnTo>
                    <a:pt x="1379520" y="1661271"/>
                  </a:lnTo>
                  <a:lnTo>
                    <a:pt x="1416742" y="1636460"/>
                  </a:lnTo>
                  <a:lnTo>
                    <a:pt x="1452630" y="1609880"/>
                  </a:lnTo>
                  <a:lnTo>
                    <a:pt x="1487123" y="1581593"/>
                  </a:lnTo>
                  <a:lnTo>
                    <a:pt x="1520157" y="1551661"/>
                  </a:lnTo>
                  <a:lnTo>
                    <a:pt x="1551672" y="1520147"/>
                  </a:lnTo>
                  <a:lnTo>
                    <a:pt x="1581603" y="1487113"/>
                  </a:lnTo>
                  <a:lnTo>
                    <a:pt x="1609890" y="1452620"/>
                  </a:lnTo>
                  <a:lnTo>
                    <a:pt x="1636471" y="1416731"/>
                  </a:lnTo>
                  <a:lnTo>
                    <a:pt x="1661282" y="1379509"/>
                  </a:lnTo>
                  <a:lnTo>
                    <a:pt x="1684262" y="1341016"/>
                  </a:lnTo>
                  <a:lnTo>
                    <a:pt x="1705348" y="1301313"/>
                  </a:lnTo>
                  <a:lnTo>
                    <a:pt x="1724479" y="1260462"/>
                  </a:lnTo>
                  <a:lnTo>
                    <a:pt x="1741592" y="1218527"/>
                  </a:lnTo>
                  <a:lnTo>
                    <a:pt x="1756625" y="1175569"/>
                  </a:lnTo>
                  <a:lnTo>
                    <a:pt x="1769516" y="1131651"/>
                  </a:lnTo>
                  <a:lnTo>
                    <a:pt x="1780203" y="1086834"/>
                  </a:lnTo>
                  <a:lnTo>
                    <a:pt x="1788623" y="1041180"/>
                  </a:lnTo>
                  <a:lnTo>
                    <a:pt x="1794714" y="994753"/>
                  </a:lnTo>
                  <a:lnTo>
                    <a:pt x="1798415" y="947614"/>
                  </a:lnTo>
                  <a:lnTo>
                    <a:pt x="1799662" y="899826"/>
                  </a:lnTo>
                  <a:lnTo>
                    <a:pt x="1798415" y="852037"/>
                  </a:lnTo>
                  <a:lnTo>
                    <a:pt x="1794714" y="804898"/>
                  </a:lnTo>
                  <a:lnTo>
                    <a:pt x="1788623" y="758471"/>
                  </a:lnTo>
                  <a:lnTo>
                    <a:pt x="1780203" y="712817"/>
                  </a:lnTo>
                  <a:lnTo>
                    <a:pt x="1769516" y="668000"/>
                  </a:lnTo>
                  <a:lnTo>
                    <a:pt x="1756625" y="624082"/>
                  </a:lnTo>
                  <a:lnTo>
                    <a:pt x="1741592" y="581124"/>
                  </a:lnTo>
                  <a:lnTo>
                    <a:pt x="1724479" y="539189"/>
                  </a:lnTo>
                  <a:lnTo>
                    <a:pt x="1705348" y="498339"/>
                  </a:lnTo>
                  <a:lnTo>
                    <a:pt x="1684262" y="458635"/>
                  </a:lnTo>
                  <a:lnTo>
                    <a:pt x="1661282" y="420142"/>
                  </a:lnTo>
                  <a:lnTo>
                    <a:pt x="1636471" y="382920"/>
                  </a:lnTo>
                  <a:lnTo>
                    <a:pt x="1609890" y="347031"/>
                  </a:lnTo>
                  <a:lnTo>
                    <a:pt x="1581603" y="312538"/>
                  </a:lnTo>
                  <a:lnTo>
                    <a:pt x="1551672" y="279504"/>
                  </a:lnTo>
                  <a:lnTo>
                    <a:pt x="1520157" y="247990"/>
                  </a:lnTo>
                  <a:lnTo>
                    <a:pt x="1487123" y="218058"/>
                  </a:lnTo>
                  <a:lnTo>
                    <a:pt x="1452630" y="189771"/>
                  </a:lnTo>
                  <a:lnTo>
                    <a:pt x="1416742" y="163191"/>
                  </a:lnTo>
                  <a:lnTo>
                    <a:pt x="1379520" y="138380"/>
                  </a:lnTo>
                  <a:lnTo>
                    <a:pt x="1341026" y="115400"/>
                  </a:lnTo>
                  <a:lnTo>
                    <a:pt x="1301323" y="94313"/>
                  </a:lnTo>
                  <a:lnTo>
                    <a:pt x="1260473" y="75182"/>
                  </a:lnTo>
                  <a:lnTo>
                    <a:pt x="1218538" y="58069"/>
                  </a:lnTo>
                  <a:lnTo>
                    <a:pt x="1175580" y="43036"/>
                  </a:lnTo>
                  <a:lnTo>
                    <a:pt x="1131661" y="30145"/>
                  </a:lnTo>
                  <a:lnTo>
                    <a:pt x="1086844" y="19459"/>
                  </a:lnTo>
                  <a:lnTo>
                    <a:pt x="1041191" y="11039"/>
                  </a:lnTo>
                  <a:lnTo>
                    <a:pt x="994764" y="4947"/>
                  </a:lnTo>
                  <a:lnTo>
                    <a:pt x="947625" y="1247"/>
                  </a:lnTo>
                  <a:lnTo>
                    <a:pt x="899836" y="0"/>
                  </a:lnTo>
                  <a:close/>
                </a:path>
              </a:pathLst>
            </a:custGeom>
            <a:solidFill>
              <a:srgbClr val="FF6D79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6863095" y="5123378"/>
            <a:ext cx="2419746" cy="284274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1486" dirty="0">
                <a:solidFill>
                  <a:srgbClr val="003790"/>
                </a:solidFill>
                <a:latin typeface="Arial"/>
                <a:cs typeface="Arial"/>
              </a:rPr>
              <a:t>С</a:t>
            </a:r>
            <a:r>
              <a:rPr lang="ru-RU" sz="1486" dirty="0">
                <a:solidFill>
                  <a:srgbClr val="003790"/>
                </a:solidFill>
                <a:latin typeface="Arial"/>
                <a:cs typeface="Arial"/>
              </a:rPr>
              <a:t>рок кредита</a:t>
            </a:r>
            <a:r>
              <a:rPr sz="1486" spc="-9" dirty="0">
                <a:solidFill>
                  <a:srgbClr val="003790"/>
                </a:solidFill>
                <a:latin typeface="Arial"/>
                <a:cs typeface="Arial"/>
              </a:rPr>
              <a:t> </a:t>
            </a:r>
            <a:r>
              <a:rPr lang="ru-RU" sz="1789" spc="3" dirty="0">
                <a:solidFill>
                  <a:srgbClr val="FB5054"/>
                </a:solidFill>
                <a:latin typeface="Arial"/>
                <a:cs typeface="Arial"/>
              </a:rPr>
              <a:t>360</a:t>
            </a:r>
            <a:r>
              <a:rPr sz="1789" spc="-91" dirty="0">
                <a:solidFill>
                  <a:srgbClr val="FB5054"/>
                </a:solidFill>
                <a:latin typeface="Arial"/>
                <a:cs typeface="Arial"/>
              </a:rPr>
              <a:t> </a:t>
            </a:r>
            <a:r>
              <a:rPr lang="ru-RU" sz="1486" spc="6" dirty="0" err="1">
                <a:solidFill>
                  <a:srgbClr val="003790"/>
                </a:solidFill>
                <a:latin typeface="Arial"/>
                <a:cs typeface="Arial"/>
              </a:rPr>
              <a:t>мес</a:t>
            </a:r>
            <a:r>
              <a:rPr sz="1486" spc="6" dirty="0">
                <a:solidFill>
                  <a:srgbClr val="003790"/>
                </a:solidFill>
                <a:latin typeface="Arial"/>
                <a:cs typeface="Arial"/>
              </a:rPr>
              <a:t>.</a:t>
            </a:r>
            <a:endParaRPr sz="1486" dirty="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1849035" y="2924944"/>
            <a:ext cx="2897521" cy="920689"/>
            <a:chOff x="3295241" y="4772587"/>
            <a:chExt cx="4778226" cy="1518285"/>
          </a:xfrm>
        </p:grpSpPr>
        <p:sp>
          <p:nvSpPr>
            <p:cNvPr id="26" name="object 26"/>
            <p:cNvSpPr/>
            <p:nvPr/>
          </p:nvSpPr>
          <p:spPr>
            <a:xfrm>
              <a:off x="6555182" y="4772587"/>
              <a:ext cx="1518285" cy="1518285"/>
            </a:xfrm>
            <a:custGeom>
              <a:avLst/>
              <a:gdLst/>
              <a:ahLst/>
              <a:cxnLst/>
              <a:rect l="l" t="t" r="r" b="b"/>
              <a:pathLst>
                <a:path w="1518284" h="1518285">
                  <a:moveTo>
                    <a:pt x="758929" y="0"/>
                  </a:moveTo>
                  <a:lnTo>
                    <a:pt x="710934" y="1493"/>
                  </a:lnTo>
                  <a:lnTo>
                    <a:pt x="663732" y="5913"/>
                  </a:lnTo>
                  <a:lnTo>
                    <a:pt x="617412" y="13171"/>
                  </a:lnTo>
                  <a:lnTo>
                    <a:pt x="572063" y="23178"/>
                  </a:lnTo>
                  <a:lnTo>
                    <a:pt x="527774" y="35846"/>
                  </a:lnTo>
                  <a:lnTo>
                    <a:pt x="484634" y="51085"/>
                  </a:lnTo>
                  <a:lnTo>
                    <a:pt x="442731" y="68806"/>
                  </a:lnTo>
                  <a:lnTo>
                    <a:pt x="402155" y="88921"/>
                  </a:lnTo>
                  <a:lnTo>
                    <a:pt x="362995" y="111341"/>
                  </a:lnTo>
                  <a:lnTo>
                    <a:pt x="325339" y="135976"/>
                  </a:lnTo>
                  <a:lnTo>
                    <a:pt x="289277" y="162738"/>
                  </a:lnTo>
                  <a:lnTo>
                    <a:pt x="254896" y="191538"/>
                  </a:lnTo>
                  <a:lnTo>
                    <a:pt x="222287" y="222287"/>
                  </a:lnTo>
                  <a:lnTo>
                    <a:pt x="191538" y="254896"/>
                  </a:lnTo>
                  <a:lnTo>
                    <a:pt x="162738" y="289277"/>
                  </a:lnTo>
                  <a:lnTo>
                    <a:pt x="135976" y="325339"/>
                  </a:lnTo>
                  <a:lnTo>
                    <a:pt x="111341" y="362995"/>
                  </a:lnTo>
                  <a:lnTo>
                    <a:pt x="88921" y="402155"/>
                  </a:lnTo>
                  <a:lnTo>
                    <a:pt x="68806" y="442731"/>
                  </a:lnTo>
                  <a:lnTo>
                    <a:pt x="51085" y="484634"/>
                  </a:lnTo>
                  <a:lnTo>
                    <a:pt x="35846" y="527774"/>
                  </a:lnTo>
                  <a:lnTo>
                    <a:pt x="23178" y="572063"/>
                  </a:lnTo>
                  <a:lnTo>
                    <a:pt x="13171" y="617412"/>
                  </a:lnTo>
                  <a:lnTo>
                    <a:pt x="5913" y="663732"/>
                  </a:lnTo>
                  <a:lnTo>
                    <a:pt x="1493" y="710934"/>
                  </a:lnTo>
                  <a:lnTo>
                    <a:pt x="0" y="758929"/>
                  </a:lnTo>
                  <a:lnTo>
                    <a:pt x="1493" y="806926"/>
                  </a:lnTo>
                  <a:lnTo>
                    <a:pt x="5913" y="854129"/>
                  </a:lnTo>
                  <a:lnTo>
                    <a:pt x="13171" y="900449"/>
                  </a:lnTo>
                  <a:lnTo>
                    <a:pt x="23178" y="945799"/>
                  </a:lnTo>
                  <a:lnTo>
                    <a:pt x="35846" y="990089"/>
                  </a:lnTo>
                  <a:lnTo>
                    <a:pt x="51085" y="1033229"/>
                  </a:lnTo>
                  <a:lnTo>
                    <a:pt x="68806" y="1075132"/>
                  </a:lnTo>
                  <a:lnTo>
                    <a:pt x="88921" y="1115708"/>
                  </a:lnTo>
                  <a:lnTo>
                    <a:pt x="111341" y="1154868"/>
                  </a:lnTo>
                  <a:lnTo>
                    <a:pt x="135976" y="1192524"/>
                  </a:lnTo>
                  <a:lnTo>
                    <a:pt x="162738" y="1228586"/>
                  </a:lnTo>
                  <a:lnTo>
                    <a:pt x="191538" y="1262966"/>
                  </a:lnTo>
                  <a:lnTo>
                    <a:pt x="222287" y="1295575"/>
                  </a:lnTo>
                  <a:lnTo>
                    <a:pt x="254896" y="1326324"/>
                  </a:lnTo>
                  <a:lnTo>
                    <a:pt x="289277" y="1355124"/>
                  </a:lnTo>
                  <a:lnTo>
                    <a:pt x="325339" y="1381885"/>
                  </a:lnTo>
                  <a:lnTo>
                    <a:pt x="362995" y="1406520"/>
                  </a:lnTo>
                  <a:lnTo>
                    <a:pt x="402155" y="1428939"/>
                  </a:lnTo>
                  <a:lnTo>
                    <a:pt x="442731" y="1449054"/>
                  </a:lnTo>
                  <a:lnTo>
                    <a:pt x="484634" y="1466775"/>
                  </a:lnTo>
                  <a:lnTo>
                    <a:pt x="527774" y="1482014"/>
                  </a:lnTo>
                  <a:lnTo>
                    <a:pt x="572063" y="1494681"/>
                  </a:lnTo>
                  <a:lnTo>
                    <a:pt x="617412" y="1504688"/>
                  </a:lnTo>
                  <a:lnTo>
                    <a:pt x="663732" y="1511946"/>
                  </a:lnTo>
                  <a:lnTo>
                    <a:pt x="710934" y="1516366"/>
                  </a:lnTo>
                  <a:lnTo>
                    <a:pt x="758929" y="1517859"/>
                  </a:lnTo>
                  <a:lnTo>
                    <a:pt x="806926" y="1516366"/>
                  </a:lnTo>
                  <a:lnTo>
                    <a:pt x="854129" y="1511946"/>
                  </a:lnTo>
                  <a:lnTo>
                    <a:pt x="900449" y="1504688"/>
                  </a:lnTo>
                  <a:lnTo>
                    <a:pt x="945799" y="1494681"/>
                  </a:lnTo>
                  <a:lnTo>
                    <a:pt x="990089" y="1482014"/>
                  </a:lnTo>
                  <a:lnTo>
                    <a:pt x="1033229" y="1466775"/>
                  </a:lnTo>
                  <a:lnTo>
                    <a:pt x="1075132" y="1449054"/>
                  </a:lnTo>
                  <a:lnTo>
                    <a:pt x="1115708" y="1428939"/>
                  </a:lnTo>
                  <a:lnTo>
                    <a:pt x="1154868" y="1406520"/>
                  </a:lnTo>
                  <a:lnTo>
                    <a:pt x="1192524" y="1381885"/>
                  </a:lnTo>
                  <a:lnTo>
                    <a:pt x="1228586" y="1355124"/>
                  </a:lnTo>
                  <a:lnTo>
                    <a:pt x="1262966" y="1326324"/>
                  </a:lnTo>
                  <a:lnTo>
                    <a:pt x="1295575" y="1295575"/>
                  </a:lnTo>
                  <a:lnTo>
                    <a:pt x="1326324" y="1262966"/>
                  </a:lnTo>
                  <a:lnTo>
                    <a:pt x="1355124" y="1228586"/>
                  </a:lnTo>
                  <a:lnTo>
                    <a:pt x="1381885" y="1192524"/>
                  </a:lnTo>
                  <a:lnTo>
                    <a:pt x="1406520" y="1154868"/>
                  </a:lnTo>
                  <a:lnTo>
                    <a:pt x="1428939" y="1115708"/>
                  </a:lnTo>
                  <a:lnTo>
                    <a:pt x="1449054" y="1075132"/>
                  </a:lnTo>
                  <a:lnTo>
                    <a:pt x="1466775" y="1033229"/>
                  </a:lnTo>
                  <a:lnTo>
                    <a:pt x="1482014" y="990089"/>
                  </a:lnTo>
                  <a:lnTo>
                    <a:pt x="1494681" y="945799"/>
                  </a:lnTo>
                  <a:lnTo>
                    <a:pt x="1504688" y="900449"/>
                  </a:lnTo>
                  <a:lnTo>
                    <a:pt x="1511946" y="854129"/>
                  </a:lnTo>
                  <a:lnTo>
                    <a:pt x="1516366" y="806926"/>
                  </a:lnTo>
                  <a:lnTo>
                    <a:pt x="1517859" y="758929"/>
                  </a:lnTo>
                  <a:lnTo>
                    <a:pt x="1516366" y="710934"/>
                  </a:lnTo>
                  <a:lnTo>
                    <a:pt x="1511946" y="663732"/>
                  </a:lnTo>
                  <a:lnTo>
                    <a:pt x="1504688" y="617412"/>
                  </a:lnTo>
                  <a:lnTo>
                    <a:pt x="1494681" y="572063"/>
                  </a:lnTo>
                  <a:lnTo>
                    <a:pt x="1482014" y="527774"/>
                  </a:lnTo>
                  <a:lnTo>
                    <a:pt x="1466775" y="484634"/>
                  </a:lnTo>
                  <a:lnTo>
                    <a:pt x="1449054" y="442731"/>
                  </a:lnTo>
                  <a:lnTo>
                    <a:pt x="1428939" y="402155"/>
                  </a:lnTo>
                  <a:lnTo>
                    <a:pt x="1406520" y="362995"/>
                  </a:lnTo>
                  <a:lnTo>
                    <a:pt x="1381885" y="325339"/>
                  </a:lnTo>
                  <a:lnTo>
                    <a:pt x="1355124" y="289277"/>
                  </a:lnTo>
                  <a:lnTo>
                    <a:pt x="1326324" y="254896"/>
                  </a:lnTo>
                  <a:lnTo>
                    <a:pt x="1295575" y="222287"/>
                  </a:lnTo>
                  <a:lnTo>
                    <a:pt x="1262966" y="191538"/>
                  </a:lnTo>
                  <a:lnTo>
                    <a:pt x="1228586" y="162738"/>
                  </a:lnTo>
                  <a:lnTo>
                    <a:pt x="1192524" y="135976"/>
                  </a:lnTo>
                  <a:lnTo>
                    <a:pt x="1154868" y="111341"/>
                  </a:lnTo>
                  <a:lnTo>
                    <a:pt x="1115708" y="88921"/>
                  </a:lnTo>
                  <a:lnTo>
                    <a:pt x="1075132" y="68806"/>
                  </a:lnTo>
                  <a:lnTo>
                    <a:pt x="1033229" y="51085"/>
                  </a:lnTo>
                  <a:lnTo>
                    <a:pt x="990089" y="35846"/>
                  </a:lnTo>
                  <a:lnTo>
                    <a:pt x="945799" y="23178"/>
                  </a:lnTo>
                  <a:lnTo>
                    <a:pt x="900449" y="13171"/>
                  </a:lnTo>
                  <a:lnTo>
                    <a:pt x="854129" y="5913"/>
                  </a:lnTo>
                  <a:lnTo>
                    <a:pt x="806926" y="1493"/>
                  </a:lnTo>
                  <a:lnTo>
                    <a:pt x="758929" y="0"/>
                  </a:lnTo>
                  <a:close/>
                </a:path>
              </a:pathLst>
            </a:custGeom>
            <a:solidFill>
              <a:srgbClr val="F89DA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7" name="object 27"/>
            <p:cNvSpPr/>
            <p:nvPr/>
          </p:nvSpPr>
          <p:spPr>
            <a:xfrm>
              <a:off x="5740197" y="4857611"/>
              <a:ext cx="1348105" cy="1348105"/>
            </a:xfrm>
            <a:custGeom>
              <a:avLst/>
              <a:gdLst/>
              <a:ahLst/>
              <a:cxnLst/>
              <a:rect l="l" t="t" r="r" b="b"/>
              <a:pathLst>
                <a:path w="1348104" h="1348104">
                  <a:moveTo>
                    <a:pt x="673906" y="0"/>
                  </a:moveTo>
                  <a:lnTo>
                    <a:pt x="625778" y="1692"/>
                  </a:lnTo>
                  <a:lnTo>
                    <a:pt x="578564" y="6692"/>
                  </a:lnTo>
                  <a:lnTo>
                    <a:pt x="532377" y="14886"/>
                  </a:lnTo>
                  <a:lnTo>
                    <a:pt x="487331" y="26160"/>
                  </a:lnTo>
                  <a:lnTo>
                    <a:pt x="443541" y="40400"/>
                  </a:lnTo>
                  <a:lnTo>
                    <a:pt x="401121" y="57493"/>
                  </a:lnTo>
                  <a:lnTo>
                    <a:pt x="360183" y="77323"/>
                  </a:lnTo>
                  <a:lnTo>
                    <a:pt x="320844" y="99777"/>
                  </a:lnTo>
                  <a:lnTo>
                    <a:pt x="283216" y="124741"/>
                  </a:lnTo>
                  <a:lnTo>
                    <a:pt x="247413" y="152100"/>
                  </a:lnTo>
                  <a:lnTo>
                    <a:pt x="213551" y="181742"/>
                  </a:lnTo>
                  <a:lnTo>
                    <a:pt x="181742" y="213551"/>
                  </a:lnTo>
                  <a:lnTo>
                    <a:pt x="152100" y="247413"/>
                  </a:lnTo>
                  <a:lnTo>
                    <a:pt x="124741" y="283216"/>
                  </a:lnTo>
                  <a:lnTo>
                    <a:pt x="99777" y="320844"/>
                  </a:lnTo>
                  <a:lnTo>
                    <a:pt x="77323" y="360183"/>
                  </a:lnTo>
                  <a:lnTo>
                    <a:pt x="57493" y="401121"/>
                  </a:lnTo>
                  <a:lnTo>
                    <a:pt x="40400" y="443541"/>
                  </a:lnTo>
                  <a:lnTo>
                    <a:pt x="26160" y="487331"/>
                  </a:lnTo>
                  <a:lnTo>
                    <a:pt x="14886" y="532377"/>
                  </a:lnTo>
                  <a:lnTo>
                    <a:pt x="6692" y="578564"/>
                  </a:lnTo>
                  <a:lnTo>
                    <a:pt x="1692" y="625778"/>
                  </a:lnTo>
                  <a:lnTo>
                    <a:pt x="0" y="673906"/>
                  </a:lnTo>
                  <a:lnTo>
                    <a:pt x="1692" y="722033"/>
                  </a:lnTo>
                  <a:lnTo>
                    <a:pt x="6692" y="769248"/>
                  </a:lnTo>
                  <a:lnTo>
                    <a:pt x="14886" y="815434"/>
                  </a:lnTo>
                  <a:lnTo>
                    <a:pt x="26160" y="860480"/>
                  </a:lnTo>
                  <a:lnTo>
                    <a:pt x="40400" y="904270"/>
                  </a:lnTo>
                  <a:lnTo>
                    <a:pt x="57493" y="946691"/>
                  </a:lnTo>
                  <a:lnTo>
                    <a:pt x="77323" y="987628"/>
                  </a:lnTo>
                  <a:lnTo>
                    <a:pt x="99777" y="1026967"/>
                  </a:lnTo>
                  <a:lnTo>
                    <a:pt x="124741" y="1064596"/>
                  </a:lnTo>
                  <a:lnTo>
                    <a:pt x="152100" y="1100398"/>
                  </a:lnTo>
                  <a:lnTo>
                    <a:pt x="181742" y="1134261"/>
                  </a:lnTo>
                  <a:lnTo>
                    <a:pt x="213551" y="1166070"/>
                  </a:lnTo>
                  <a:lnTo>
                    <a:pt x="247413" y="1195711"/>
                  </a:lnTo>
                  <a:lnTo>
                    <a:pt x="283216" y="1223071"/>
                  </a:lnTo>
                  <a:lnTo>
                    <a:pt x="320844" y="1248035"/>
                  </a:lnTo>
                  <a:lnTo>
                    <a:pt x="360183" y="1270489"/>
                  </a:lnTo>
                  <a:lnTo>
                    <a:pt x="401121" y="1290319"/>
                  </a:lnTo>
                  <a:lnTo>
                    <a:pt x="443541" y="1307411"/>
                  </a:lnTo>
                  <a:lnTo>
                    <a:pt x="487331" y="1321651"/>
                  </a:lnTo>
                  <a:lnTo>
                    <a:pt x="532377" y="1332925"/>
                  </a:lnTo>
                  <a:lnTo>
                    <a:pt x="578564" y="1341120"/>
                  </a:lnTo>
                  <a:lnTo>
                    <a:pt x="625778" y="1346120"/>
                  </a:lnTo>
                  <a:lnTo>
                    <a:pt x="673906" y="1347812"/>
                  </a:lnTo>
                  <a:lnTo>
                    <a:pt x="722033" y="1346120"/>
                  </a:lnTo>
                  <a:lnTo>
                    <a:pt x="769248" y="1341120"/>
                  </a:lnTo>
                  <a:lnTo>
                    <a:pt x="815434" y="1332925"/>
                  </a:lnTo>
                  <a:lnTo>
                    <a:pt x="860480" y="1321651"/>
                  </a:lnTo>
                  <a:lnTo>
                    <a:pt x="904270" y="1307411"/>
                  </a:lnTo>
                  <a:lnTo>
                    <a:pt x="946691" y="1290319"/>
                  </a:lnTo>
                  <a:lnTo>
                    <a:pt x="987628" y="1270489"/>
                  </a:lnTo>
                  <a:lnTo>
                    <a:pt x="1026967" y="1248035"/>
                  </a:lnTo>
                  <a:lnTo>
                    <a:pt x="1064596" y="1223071"/>
                  </a:lnTo>
                  <a:lnTo>
                    <a:pt x="1100398" y="1195711"/>
                  </a:lnTo>
                  <a:lnTo>
                    <a:pt x="1134261" y="1166070"/>
                  </a:lnTo>
                  <a:lnTo>
                    <a:pt x="1166070" y="1134261"/>
                  </a:lnTo>
                  <a:lnTo>
                    <a:pt x="1195711" y="1100398"/>
                  </a:lnTo>
                  <a:lnTo>
                    <a:pt x="1223071" y="1064596"/>
                  </a:lnTo>
                  <a:lnTo>
                    <a:pt x="1248035" y="1026967"/>
                  </a:lnTo>
                  <a:lnTo>
                    <a:pt x="1270489" y="987628"/>
                  </a:lnTo>
                  <a:lnTo>
                    <a:pt x="1290319" y="946691"/>
                  </a:lnTo>
                  <a:lnTo>
                    <a:pt x="1307411" y="904270"/>
                  </a:lnTo>
                  <a:lnTo>
                    <a:pt x="1321651" y="860480"/>
                  </a:lnTo>
                  <a:lnTo>
                    <a:pt x="1332925" y="815434"/>
                  </a:lnTo>
                  <a:lnTo>
                    <a:pt x="1341120" y="769248"/>
                  </a:lnTo>
                  <a:lnTo>
                    <a:pt x="1346120" y="722033"/>
                  </a:lnTo>
                  <a:lnTo>
                    <a:pt x="1347812" y="673906"/>
                  </a:lnTo>
                  <a:lnTo>
                    <a:pt x="1346120" y="625778"/>
                  </a:lnTo>
                  <a:lnTo>
                    <a:pt x="1341120" y="578564"/>
                  </a:lnTo>
                  <a:lnTo>
                    <a:pt x="1332925" y="532377"/>
                  </a:lnTo>
                  <a:lnTo>
                    <a:pt x="1321651" y="487331"/>
                  </a:lnTo>
                  <a:lnTo>
                    <a:pt x="1307411" y="443541"/>
                  </a:lnTo>
                  <a:lnTo>
                    <a:pt x="1290319" y="401121"/>
                  </a:lnTo>
                  <a:lnTo>
                    <a:pt x="1270489" y="360183"/>
                  </a:lnTo>
                  <a:lnTo>
                    <a:pt x="1248035" y="320844"/>
                  </a:lnTo>
                  <a:lnTo>
                    <a:pt x="1223071" y="283216"/>
                  </a:lnTo>
                  <a:lnTo>
                    <a:pt x="1195711" y="247413"/>
                  </a:lnTo>
                  <a:lnTo>
                    <a:pt x="1166070" y="213551"/>
                  </a:lnTo>
                  <a:lnTo>
                    <a:pt x="1134261" y="181742"/>
                  </a:lnTo>
                  <a:lnTo>
                    <a:pt x="1100398" y="152100"/>
                  </a:lnTo>
                  <a:lnTo>
                    <a:pt x="1064596" y="124741"/>
                  </a:lnTo>
                  <a:lnTo>
                    <a:pt x="1026967" y="99777"/>
                  </a:lnTo>
                  <a:lnTo>
                    <a:pt x="987628" y="77323"/>
                  </a:lnTo>
                  <a:lnTo>
                    <a:pt x="946691" y="57493"/>
                  </a:lnTo>
                  <a:lnTo>
                    <a:pt x="904270" y="40400"/>
                  </a:lnTo>
                  <a:lnTo>
                    <a:pt x="860480" y="26160"/>
                  </a:lnTo>
                  <a:lnTo>
                    <a:pt x="815434" y="14886"/>
                  </a:lnTo>
                  <a:lnTo>
                    <a:pt x="769248" y="6692"/>
                  </a:lnTo>
                  <a:lnTo>
                    <a:pt x="722033" y="1692"/>
                  </a:lnTo>
                  <a:lnTo>
                    <a:pt x="673906" y="0"/>
                  </a:lnTo>
                  <a:close/>
                </a:path>
              </a:pathLst>
            </a:custGeom>
            <a:solidFill>
              <a:srgbClr val="DFABBD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8" name="object 28"/>
            <p:cNvSpPr/>
            <p:nvPr/>
          </p:nvSpPr>
          <p:spPr>
            <a:xfrm>
              <a:off x="4925212" y="4942634"/>
              <a:ext cx="1177925" cy="1177925"/>
            </a:xfrm>
            <a:custGeom>
              <a:avLst/>
              <a:gdLst/>
              <a:ahLst/>
              <a:cxnLst/>
              <a:rect l="l" t="t" r="r" b="b"/>
              <a:pathLst>
                <a:path w="1177925" h="1177925">
                  <a:moveTo>
                    <a:pt x="588882" y="0"/>
                  </a:moveTo>
                  <a:lnTo>
                    <a:pt x="540585" y="1952"/>
                  </a:lnTo>
                  <a:lnTo>
                    <a:pt x="493364" y="7707"/>
                  </a:lnTo>
                  <a:lnTo>
                    <a:pt x="447368" y="17114"/>
                  </a:lnTo>
                  <a:lnTo>
                    <a:pt x="402752" y="30022"/>
                  </a:lnTo>
                  <a:lnTo>
                    <a:pt x="359665" y="46278"/>
                  </a:lnTo>
                  <a:lnTo>
                    <a:pt x="318259" y="65730"/>
                  </a:lnTo>
                  <a:lnTo>
                    <a:pt x="278686" y="88229"/>
                  </a:lnTo>
                  <a:lnTo>
                    <a:pt x="241098" y="113621"/>
                  </a:lnTo>
                  <a:lnTo>
                    <a:pt x="205646" y="141756"/>
                  </a:lnTo>
                  <a:lnTo>
                    <a:pt x="172481" y="172481"/>
                  </a:lnTo>
                  <a:lnTo>
                    <a:pt x="141756" y="205646"/>
                  </a:lnTo>
                  <a:lnTo>
                    <a:pt x="113621" y="241098"/>
                  </a:lnTo>
                  <a:lnTo>
                    <a:pt x="88229" y="278686"/>
                  </a:lnTo>
                  <a:lnTo>
                    <a:pt x="65730" y="318259"/>
                  </a:lnTo>
                  <a:lnTo>
                    <a:pt x="46278" y="359665"/>
                  </a:lnTo>
                  <a:lnTo>
                    <a:pt x="30022" y="402752"/>
                  </a:lnTo>
                  <a:lnTo>
                    <a:pt x="17114" y="447368"/>
                  </a:lnTo>
                  <a:lnTo>
                    <a:pt x="7707" y="493364"/>
                  </a:lnTo>
                  <a:lnTo>
                    <a:pt x="1952" y="540585"/>
                  </a:lnTo>
                  <a:lnTo>
                    <a:pt x="0" y="588882"/>
                  </a:lnTo>
                  <a:lnTo>
                    <a:pt x="1952" y="637179"/>
                  </a:lnTo>
                  <a:lnTo>
                    <a:pt x="7707" y="684401"/>
                  </a:lnTo>
                  <a:lnTo>
                    <a:pt x="17114" y="730396"/>
                  </a:lnTo>
                  <a:lnTo>
                    <a:pt x="30022" y="775013"/>
                  </a:lnTo>
                  <a:lnTo>
                    <a:pt x="46278" y="818100"/>
                  </a:lnTo>
                  <a:lnTo>
                    <a:pt x="65730" y="859505"/>
                  </a:lnTo>
                  <a:lnTo>
                    <a:pt x="88229" y="899078"/>
                  </a:lnTo>
                  <a:lnTo>
                    <a:pt x="113621" y="936666"/>
                  </a:lnTo>
                  <a:lnTo>
                    <a:pt x="141756" y="972118"/>
                  </a:lnTo>
                  <a:lnTo>
                    <a:pt x="172481" y="1005283"/>
                  </a:lnTo>
                  <a:lnTo>
                    <a:pt x="205646" y="1036008"/>
                  </a:lnTo>
                  <a:lnTo>
                    <a:pt x="241098" y="1064143"/>
                  </a:lnTo>
                  <a:lnTo>
                    <a:pt x="278686" y="1089535"/>
                  </a:lnTo>
                  <a:lnTo>
                    <a:pt x="318259" y="1112034"/>
                  </a:lnTo>
                  <a:lnTo>
                    <a:pt x="359665" y="1131487"/>
                  </a:lnTo>
                  <a:lnTo>
                    <a:pt x="402752" y="1147743"/>
                  </a:lnTo>
                  <a:lnTo>
                    <a:pt x="447368" y="1160650"/>
                  </a:lnTo>
                  <a:lnTo>
                    <a:pt x="493364" y="1170057"/>
                  </a:lnTo>
                  <a:lnTo>
                    <a:pt x="540585" y="1175813"/>
                  </a:lnTo>
                  <a:lnTo>
                    <a:pt x="588882" y="1177765"/>
                  </a:lnTo>
                  <a:lnTo>
                    <a:pt x="637179" y="1175813"/>
                  </a:lnTo>
                  <a:lnTo>
                    <a:pt x="684401" y="1170057"/>
                  </a:lnTo>
                  <a:lnTo>
                    <a:pt x="730396" y="1160650"/>
                  </a:lnTo>
                  <a:lnTo>
                    <a:pt x="775013" y="1147743"/>
                  </a:lnTo>
                  <a:lnTo>
                    <a:pt x="818100" y="1131487"/>
                  </a:lnTo>
                  <a:lnTo>
                    <a:pt x="859505" y="1112034"/>
                  </a:lnTo>
                  <a:lnTo>
                    <a:pt x="899078" y="1089535"/>
                  </a:lnTo>
                  <a:lnTo>
                    <a:pt x="936666" y="1064143"/>
                  </a:lnTo>
                  <a:lnTo>
                    <a:pt x="972118" y="1036008"/>
                  </a:lnTo>
                  <a:lnTo>
                    <a:pt x="1005283" y="1005283"/>
                  </a:lnTo>
                  <a:lnTo>
                    <a:pt x="1036008" y="972118"/>
                  </a:lnTo>
                  <a:lnTo>
                    <a:pt x="1064143" y="936666"/>
                  </a:lnTo>
                  <a:lnTo>
                    <a:pt x="1089535" y="899078"/>
                  </a:lnTo>
                  <a:lnTo>
                    <a:pt x="1112034" y="859505"/>
                  </a:lnTo>
                  <a:lnTo>
                    <a:pt x="1131487" y="818100"/>
                  </a:lnTo>
                  <a:lnTo>
                    <a:pt x="1147743" y="775013"/>
                  </a:lnTo>
                  <a:lnTo>
                    <a:pt x="1160650" y="730396"/>
                  </a:lnTo>
                  <a:lnTo>
                    <a:pt x="1170057" y="684401"/>
                  </a:lnTo>
                  <a:lnTo>
                    <a:pt x="1175813" y="637179"/>
                  </a:lnTo>
                  <a:lnTo>
                    <a:pt x="1177765" y="588882"/>
                  </a:lnTo>
                  <a:lnTo>
                    <a:pt x="1175813" y="540585"/>
                  </a:lnTo>
                  <a:lnTo>
                    <a:pt x="1170057" y="493364"/>
                  </a:lnTo>
                  <a:lnTo>
                    <a:pt x="1160650" y="447368"/>
                  </a:lnTo>
                  <a:lnTo>
                    <a:pt x="1147743" y="402752"/>
                  </a:lnTo>
                  <a:lnTo>
                    <a:pt x="1131487" y="359665"/>
                  </a:lnTo>
                  <a:lnTo>
                    <a:pt x="1112034" y="318259"/>
                  </a:lnTo>
                  <a:lnTo>
                    <a:pt x="1089535" y="278686"/>
                  </a:lnTo>
                  <a:lnTo>
                    <a:pt x="1064143" y="241098"/>
                  </a:lnTo>
                  <a:lnTo>
                    <a:pt x="1036008" y="205646"/>
                  </a:lnTo>
                  <a:lnTo>
                    <a:pt x="1005283" y="172481"/>
                  </a:lnTo>
                  <a:lnTo>
                    <a:pt x="972118" y="141756"/>
                  </a:lnTo>
                  <a:lnTo>
                    <a:pt x="936666" y="113621"/>
                  </a:lnTo>
                  <a:lnTo>
                    <a:pt x="899078" y="88229"/>
                  </a:lnTo>
                  <a:lnTo>
                    <a:pt x="859505" y="65730"/>
                  </a:lnTo>
                  <a:lnTo>
                    <a:pt x="818100" y="46278"/>
                  </a:lnTo>
                  <a:lnTo>
                    <a:pt x="775013" y="30022"/>
                  </a:lnTo>
                  <a:lnTo>
                    <a:pt x="730396" y="17114"/>
                  </a:lnTo>
                  <a:lnTo>
                    <a:pt x="684401" y="7707"/>
                  </a:lnTo>
                  <a:lnTo>
                    <a:pt x="637179" y="1952"/>
                  </a:lnTo>
                  <a:lnTo>
                    <a:pt x="588882" y="0"/>
                  </a:lnTo>
                  <a:close/>
                </a:path>
              </a:pathLst>
            </a:custGeom>
            <a:solidFill>
              <a:srgbClr val="C6B9D1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9" name="object 29"/>
            <p:cNvSpPr/>
            <p:nvPr/>
          </p:nvSpPr>
          <p:spPr>
            <a:xfrm>
              <a:off x="4110226" y="5027658"/>
              <a:ext cx="1007744" cy="1007744"/>
            </a:xfrm>
            <a:custGeom>
              <a:avLst/>
              <a:gdLst/>
              <a:ahLst/>
              <a:cxnLst/>
              <a:rect l="l" t="t" r="r" b="b"/>
              <a:pathLst>
                <a:path w="1007745" h="1007745">
                  <a:moveTo>
                    <a:pt x="503859" y="0"/>
                  </a:moveTo>
                  <a:lnTo>
                    <a:pt x="455333" y="2306"/>
                  </a:lnTo>
                  <a:lnTo>
                    <a:pt x="408113" y="9085"/>
                  </a:lnTo>
                  <a:lnTo>
                    <a:pt x="362410" y="20125"/>
                  </a:lnTo>
                  <a:lnTo>
                    <a:pt x="318433" y="35215"/>
                  </a:lnTo>
                  <a:lnTo>
                    <a:pt x="276395" y="54143"/>
                  </a:lnTo>
                  <a:lnTo>
                    <a:pt x="236507" y="76700"/>
                  </a:lnTo>
                  <a:lnTo>
                    <a:pt x="198979" y="102673"/>
                  </a:lnTo>
                  <a:lnTo>
                    <a:pt x="164024" y="131851"/>
                  </a:lnTo>
                  <a:lnTo>
                    <a:pt x="131851" y="164024"/>
                  </a:lnTo>
                  <a:lnTo>
                    <a:pt x="102673" y="198979"/>
                  </a:lnTo>
                  <a:lnTo>
                    <a:pt x="76700" y="236507"/>
                  </a:lnTo>
                  <a:lnTo>
                    <a:pt x="54143" y="276395"/>
                  </a:lnTo>
                  <a:lnTo>
                    <a:pt x="35215" y="318433"/>
                  </a:lnTo>
                  <a:lnTo>
                    <a:pt x="20125" y="362410"/>
                  </a:lnTo>
                  <a:lnTo>
                    <a:pt x="9085" y="408113"/>
                  </a:lnTo>
                  <a:lnTo>
                    <a:pt x="2306" y="455333"/>
                  </a:lnTo>
                  <a:lnTo>
                    <a:pt x="0" y="503859"/>
                  </a:lnTo>
                  <a:lnTo>
                    <a:pt x="2306" y="552384"/>
                  </a:lnTo>
                  <a:lnTo>
                    <a:pt x="9085" y="599604"/>
                  </a:lnTo>
                  <a:lnTo>
                    <a:pt x="20125" y="645307"/>
                  </a:lnTo>
                  <a:lnTo>
                    <a:pt x="35215" y="689284"/>
                  </a:lnTo>
                  <a:lnTo>
                    <a:pt x="54143" y="731322"/>
                  </a:lnTo>
                  <a:lnTo>
                    <a:pt x="76700" y="771210"/>
                  </a:lnTo>
                  <a:lnTo>
                    <a:pt x="102673" y="808738"/>
                  </a:lnTo>
                  <a:lnTo>
                    <a:pt x="131851" y="843693"/>
                  </a:lnTo>
                  <a:lnTo>
                    <a:pt x="164024" y="875866"/>
                  </a:lnTo>
                  <a:lnTo>
                    <a:pt x="198979" y="905044"/>
                  </a:lnTo>
                  <a:lnTo>
                    <a:pt x="236507" y="931017"/>
                  </a:lnTo>
                  <a:lnTo>
                    <a:pt x="276395" y="953574"/>
                  </a:lnTo>
                  <a:lnTo>
                    <a:pt x="318433" y="972502"/>
                  </a:lnTo>
                  <a:lnTo>
                    <a:pt x="362410" y="987592"/>
                  </a:lnTo>
                  <a:lnTo>
                    <a:pt x="408113" y="998632"/>
                  </a:lnTo>
                  <a:lnTo>
                    <a:pt x="455333" y="1005411"/>
                  </a:lnTo>
                  <a:lnTo>
                    <a:pt x="503859" y="1007718"/>
                  </a:lnTo>
                  <a:lnTo>
                    <a:pt x="552384" y="1005411"/>
                  </a:lnTo>
                  <a:lnTo>
                    <a:pt x="599604" y="998632"/>
                  </a:lnTo>
                  <a:lnTo>
                    <a:pt x="645307" y="987592"/>
                  </a:lnTo>
                  <a:lnTo>
                    <a:pt x="689284" y="972502"/>
                  </a:lnTo>
                  <a:lnTo>
                    <a:pt x="731322" y="953574"/>
                  </a:lnTo>
                  <a:lnTo>
                    <a:pt x="771210" y="931017"/>
                  </a:lnTo>
                  <a:lnTo>
                    <a:pt x="808738" y="905044"/>
                  </a:lnTo>
                  <a:lnTo>
                    <a:pt x="843693" y="875866"/>
                  </a:lnTo>
                  <a:lnTo>
                    <a:pt x="875866" y="843693"/>
                  </a:lnTo>
                  <a:lnTo>
                    <a:pt x="905044" y="808738"/>
                  </a:lnTo>
                  <a:lnTo>
                    <a:pt x="931017" y="771210"/>
                  </a:lnTo>
                  <a:lnTo>
                    <a:pt x="953574" y="731322"/>
                  </a:lnTo>
                  <a:lnTo>
                    <a:pt x="972502" y="689284"/>
                  </a:lnTo>
                  <a:lnTo>
                    <a:pt x="987592" y="645307"/>
                  </a:lnTo>
                  <a:lnTo>
                    <a:pt x="998632" y="599604"/>
                  </a:lnTo>
                  <a:lnTo>
                    <a:pt x="1005411" y="552384"/>
                  </a:lnTo>
                  <a:lnTo>
                    <a:pt x="1007718" y="503859"/>
                  </a:lnTo>
                  <a:lnTo>
                    <a:pt x="1005411" y="455333"/>
                  </a:lnTo>
                  <a:lnTo>
                    <a:pt x="998632" y="408113"/>
                  </a:lnTo>
                  <a:lnTo>
                    <a:pt x="987592" y="362410"/>
                  </a:lnTo>
                  <a:lnTo>
                    <a:pt x="972502" y="318433"/>
                  </a:lnTo>
                  <a:lnTo>
                    <a:pt x="953574" y="276395"/>
                  </a:lnTo>
                  <a:lnTo>
                    <a:pt x="931017" y="236507"/>
                  </a:lnTo>
                  <a:lnTo>
                    <a:pt x="905044" y="198979"/>
                  </a:lnTo>
                  <a:lnTo>
                    <a:pt x="875866" y="164024"/>
                  </a:lnTo>
                  <a:lnTo>
                    <a:pt x="843693" y="131851"/>
                  </a:lnTo>
                  <a:lnTo>
                    <a:pt x="808738" y="102673"/>
                  </a:lnTo>
                  <a:lnTo>
                    <a:pt x="771210" y="76700"/>
                  </a:lnTo>
                  <a:lnTo>
                    <a:pt x="731322" y="54143"/>
                  </a:lnTo>
                  <a:lnTo>
                    <a:pt x="689284" y="35215"/>
                  </a:lnTo>
                  <a:lnTo>
                    <a:pt x="645307" y="20125"/>
                  </a:lnTo>
                  <a:lnTo>
                    <a:pt x="599604" y="9085"/>
                  </a:lnTo>
                  <a:lnTo>
                    <a:pt x="552384" y="2306"/>
                  </a:lnTo>
                  <a:lnTo>
                    <a:pt x="503859" y="0"/>
                  </a:lnTo>
                  <a:close/>
                </a:path>
              </a:pathLst>
            </a:custGeom>
            <a:solidFill>
              <a:srgbClr val="ACC7E3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0" name="object 30"/>
            <p:cNvSpPr/>
            <p:nvPr/>
          </p:nvSpPr>
          <p:spPr>
            <a:xfrm>
              <a:off x="3295241" y="5112682"/>
              <a:ext cx="838199" cy="838200"/>
            </a:xfrm>
            <a:custGeom>
              <a:avLst/>
              <a:gdLst/>
              <a:ahLst/>
              <a:cxnLst/>
              <a:rect l="l" t="t" r="r" b="b"/>
              <a:pathLst>
                <a:path w="838200" h="838200">
                  <a:moveTo>
                    <a:pt x="418835" y="0"/>
                  </a:moveTo>
                  <a:lnTo>
                    <a:pt x="369991" y="2817"/>
                  </a:lnTo>
                  <a:lnTo>
                    <a:pt x="322801" y="11061"/>
                  </a:lnTo>
                  <a:lnTo>
                    <a:pt x="277581" y="24417"/>
                  </a:lnTo>
                  <a:lnTo>
                    <a:pt x="234643" y="42571"/>
                  </a:lnTo>
                  <a:lnTo>
                    <a:pt x="194304" y="65208"/>
                  </a:lnTo>
                  <a:lnTo>
                    <a:pt x="156876" y="92014"/>
                  </a:lnTo>
                  <a:lnTo>
                    <a:pt x="122675" y="122675"/>
                  </a:lnTo>
                  <a:lnTo>
                    <a:pt x="92014" y="156876"/>
                  </a:lnTo>
                  <a:lnTo>
                    <a:pt x="65208" y="194304"/>
                  </a:lnTo>
                  <a:lnTo>
                    <a:pt x="42571" y="234643"/>
                  </a:lnTo>
                  <a:lnTo>
                    <a:pt x="24417" y="277581"/>
                  </a:lnTo>
                  <a:lnTo>
                    <a:pt x="11061" y="322801"/>
                  </a:lnTo>
                  <a:lnTo>
                    <a:pt x="2817" y="369991"/>
                  </a:lnTo>
                  <a:lnTo>
                    <a:pt x="0" y="418835"/>
                  </a:lnTo>
                  <a:lnTo>
                    <a:pt x="2817" y="467679"/>
                  </a:lnTo>
                  <a:lnTo>
                    <a:pt x="11061" y="514869"/>
                  </a:lnTo>
                  <a:lnTo>
                    <a:pt x="24417" y="560089"/>
                  </a:lnTo>
                  <a:lnTo>
                    <a:pt x="42571" y="603026"/>
                  </a:lnTo>
                  <a:lnTo>
                    <a:pt x="65208" y="643366"/>
                  </a:lnTo>
                  <a:lnTo>
                    <a:pt x="92014" y="680793"/>
                  </a:lnTo>
                  <a:lnTo>
                    <a:pt x="122675" y="714995"/>
                  </a:lnTo>
                  <a:lnTo>
                    <a:pt x="156876" y="745656"/>
                  </a:lnTo>
                  <a:lnTo>
                    <a:pt x="194304" y="772462"/>
                  </a:lnTo>
                  <a:lnTo>
                    <a:pt x="234643" y="795099"/>
                  </a:lnTo>
                  <a:lnTo>
                    <a:pt x="277581" y="813252"/>
                  </a:lnTo>
                  <a:lnTo>
                    <a:pt x="322801" y="826608"/>
                  </a:lnTo>
                  <a:lnTo>
                    <a:pt x="369991" y="834852"/>
                  </a:lnTo>
                  <a:lnTo>
                    <a:pt x="418835" y="837670"/>
                  </a:lnTo>
                  <a:lnTo>
                    <a:pt x="467679" y="834852"/>
                  </a:lnTo>
                  <a:lnTo>
                    <a:pt x="514869" y="826608"/>
                  </a:lnTo>
                  <a:lnTo>
                    <a:pt x="560089" y="813252"/>
                  </a:lnTo>
                  <a:lnTo>
                    <a:pt x="603026" y="795099"/>
                  </a:lnTo>
                  <a:lnTo>
                    <a:pt x="643366" y="772462"/>
                  </a:lnTo>
                  <a:lnTo>
                    <a:pt x="680793" y="745656"/>
                  </a:lnTo>
                  <a:lnTo>
                    <a:pt x="714995" y="714995"/>
                  </a:lnTo>
                  <a:lnTo>
                    <a:pt x="745656" y="680793"/>
                  </a:lnTo>
                  <a:lnTo>
                    <a:pt x="772462" y="643366"/>
                  </a:lnTo>
                  <a:lnTo>
                    <a:pt x="795099" y="603026"/>
                  </a:lnTo>
                  <a:lnTo>
                    <a:pt x="813252" y="560089"/>
                  </a:lnTo>
                  <a:lnTo>
                    <a:pt x="826608" y="514869"/>
                  </a:lnTo>
                  <a:lnTo>
                    <a:pt x="834852" y="467679"/>
                  </a:lnTo>
                  <a:lnTo>
                    <a:pt x="837670" y="418835"/>
                  </a:lnTo>
                  <a:lnTo>
                    <a:pt x="834852" y="369991"/>
                  </a:lnTo>
                  <a:lnTo>
                    <a:pt x="826608" y="322801"/>
                  </a:lnTo>
                  <a:lnTo>
                    <a:pt x="813252" y="277581"/>
                  </a:lnTo>
                  <a:lnTo>
                    <a:pt x="795099" y="234643"/>
                  </a:lnTo>
                  <a:lnTo>
                    <a:pt x="772462" y="194304"/>
                  </a:lnTo>
                  <a:lnTo>
                    <a:pt x="745656" y="156876"/>
                  </a:lnTo>
                  <a:lnTo>
                    <a:pt x="714995" y="122675"/>
                  </a:lnTo>
                  <a:lnTo>
                    <a:pt x="680793" y="92014"/>
                  </a:lnTo>
                  <a:lnTo>
                    <a:pt x="643366" y="65208"/>
                  </a:lnTo>
                  <a:lnTo>
                    <a:pt x="603026" y="42571"/>
                  </a:lnTo>
                  <a:lnTo>
                    <a:pt x="560089" y="24417"/>
                  </a:lnTo>
                  <a:lnTo>
                    <a:pt x="514869" y="11061"/>
                  </a:lnTo>
                  <a:lnTo>
                    <a:pt x="467679" y="2817"/>
                  </a:lnTo>
                  <a:lnTo>
                    <a:pt x="418835" y="0"/>
                  </a:lnTo>
                  <a:close/>
                </a:path>
              </a:pathLst>
            </a:custGeom>
            <a:solidFill>
              <a:srgbClr val="93D5F7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34" name="object 9">
            <a:extLst>
              <a:ext uri="{FF2B5EF4-FFF2-40B4-BE49-F238E27FC236}">
                <a16:creationId xmlns:a16="http://schemas.microsoft.com/office/drawing/2014/main" id="{3E566F0A-85FD-36BF-3484-30038BCB3DB3}"/>
              </a:ext>
            </a:extLst>
          </p:cNvPr>
          <p:cNvSpPr txBox="1"/>
          <p:nvPr/>
        </p:nvSpPr>
        <p:spPr>
          <a:xfrm>
            <a:off x="1896221" y="2214628"/>
            <a:ext cx="2804723" cy="741306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1486" spc="-42" dirty="0">
                <a:solidFill>
                  <a:srgbClr val="003790"/>
                </a:solidFill>
                <a:latin typeface="Arial"/>
                <a:cs typeface="Arial"/>
              </a:rPr>
              <a:t>С</a:t>
            </a:r>
            <a:r>
              <a:rPr lang="ru-RU" sz="1486" spc="-42" dirty="0" err="1">
                <a:solidFill>
                  <a:srgbClr val="003790"/>
                </a:solidFill>
                <a:latin typeface="Arial"/>
                <a:cs typeface="Arial"/>
              </a:rPr>
              <a:t>тавка</a:t>
            </a:r>
            <a:r>
              <a:rPr sz="1486" spc="3" dirty="0">
                <a:solidFill>
                  <a:srgbClr val="003790"/>
                </a:solidFill>
                <a:latin typeface="Arial"/>
                <a:cs typeface="Arial"/>
              </a:rPr>
              <a:t> </a:t>
            </a:r>
            <a:r>
              <a:rPr lang="ru-RU" sz="3200" dirty="0" smtClean="0">
                <a:solidFill>
                  <a:srgbClr val="FC5055"/>
                </a:solidFill>
                <a:latin typeface="Verdana" panose="020B0604030504040204" pitchFamily="34" charset="0"/>
              </a:rPr>
              <a:t>10,</a:t>
            </a:r>
            <a:r>
              <a:rPr lang="en-US" sz="3200" dirty="0" smtClean="0">
                <a:solidFill>
                  <a:srgbClr val="FC5055"/>
                </a:solidFill>
                <a:latin typeface="Verdana" panose="020B0604030504040204" pitchFamily="34" charset="0"/>
              </a:rPr>
              <a:t>9</a:t>
            </a:r>
            <a:r>
              <a:rPr lang="ru-RU" sz="3200" dirty="0" smtClean="0">
                <a:solidFill>
                  <a:srgbClr val="FC5055"/>
                </a:solidFill>
                <a:latin typeface="Verdana" panose="020B0604030504040204" pitchFamily="34" charset="0"/>
              </a:rPr>
              <a:t>9%</a:t>
            </a:r>
            <a:endParaRPr lang="ru-RU" sz="3200" dirty="0">
              <a:solidFill>
                <a:srgbClr val="FC5055"/>
              </a:solidFill>
              <a:latin typeface="Verdana" panose="020B0604030504040204" pitchFamily="34" charset="0"/>
            </a:endParaRPr>
          </a:p>
          <a:p>
            <a:pPr marL="7701">
              <a:spcBef>
                <a:spcPts val="58"/>
              </a:spcBef>
            </a:pPr>
            <a:endParaRPr sz="1486" dirty="0">
              <a:latin typeface="Arial"/>
              <a:cs typeface="Arial"/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BAEC8-4D4E-4529-8E58-91E33DAF6BEE}" type="slidenum">
              <a:rPr lang="ru-RU" sz="1640" b="0" smtClean="0"/>
              <a:pPr/>
              <a:t>15</a:t>
            </a:fld>
            <a:endParaRPr lang="ru-RU" sz="1640" b="0" dirty="0"/>
          </a:p>
        </p:txBody>
      </p:sp>
      <p:sp>
        <p:nvSpPr>
          <p:cNvPr id="32" name="object 6"/>
          <p:cNvSpPr txBox="1"/>
          <p:nvPr/>
        </p:nvSpPr>
        <p:spPr>
          <a:xfrm>
            <a:off x="6852493" y="1857472"/>
            <a:ext cx="3817915" cy="23834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01000"/>
              </a:lnSpc>
              <a:spcBef>
                <a:spcPts val="58"/>
              </a:spcBef>
            </a:pPr>
            <a:r>
              <a:rPr lang="ru-RU" sz="1486" spc="45" dirty="0">
                <a:solidFill>
                  <a:srgbClr val="003790"/>
                </a:solidFill>
                <a:latin typeface="Arial"/>
                <a:cs typeface="Arial"/>
              </a:rPr>
              <a:t>Базовая ставка</a:t>
            </a:r>
            <a:endParaRPr sz="1486" dirty="0">
              <a:latin typeface="Arial"/>
              <a:cs typeface="Arial"/>
            </a:endParaRPr>
          </a:p>
        </p:txBody>
      </p:sp>
      <p:sp>
        <p:nvSpPr>
          <p:cNvPr id="33" name="object 12"/>
          <p:cNvSpPr txBox="1"/>
          <p:nvPr/>
        </p:nvSpPr>
        <p:spPr>
          <a:xfrm>
            <a:off x="6938124" y="4135726"/>
            <a:ext cx="1236442" cy="457783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lnSpc>
                <a:spcPts val="2095"/>
              </a:lnSpc>
              <a:spcBef>
                <a:spcPts val="69"/>
              </a:spcBef>
            </a:pPr>
            <a:r>
              <a:rPr lang="ru-RU" spc="-12" dirty="0" smtClean="0">
                <a:solidFill>
                  <a:srgbClr val="FB5054"/>
                </a:solidFill>
                <a:latin typeface="Arial"/>
                <a:cs typeface="Arial"/>
              </a:rPr>
              <a:t>10 000 000</a:t>
            </a:r>
            <a:endParaRPr dirty="0">
              <a:latin typeface="Arial"/>
              <a:cs typeface="Arial"/>
            </a:endParaRPr>
          </a:p>
          <a:p>
            <a:pPr marL="7701">
              <a:lnSpc>
                <a:spcPts val="1440"/>
              </a:lnSpc>
            </a:pPr>
            <a:r>
              <a:rPr lang="ru-RU" sz="1200" spc="-6" dirty="0">
                <a:solidFill>
                  <a:srgbClr val="393939"/>
                </a:solidFill>
                <a:latin typeface="Arial"/>
                <a:cs typeface="Arial"/>
              </a:rPr>
              <a:t>Сумма кредита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5" name="object 12"/>
          <p:cNvSpPr txBox="1"/>
          <p:nvPr/>
        </p:nvSpPr>
        <p:spPr>
          <a:xfrm>
            <a:off x="1849035" y="4039181"/>
            <a:ext cx="1242793" cy="765560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lang="ru-RU" spc="6" dirty="0">
                <a:solidFill>
                  <a:srgbClr val="FB5054"/>
                </a:solidFill>
                <a:latin typeface="Arial"/>
                <a:cs typeface="Arial"/>
              </a:rPr>
              <a:t>11 764 </a:t>
            </a:r>
            <a:r>
              <a:rPr lang="ru-RU" spc="6" dirty="0" smtClean="0">
                <a:solidFill>
                  <a:srgbClr val="FB5054"/>
                </a:solidFill>
                <a:latin typeface="Arial"/>
                <a:cs typeface="Arial"/>
              </a:rPr>
              <a:t>705</a:t>
            </a:r>
            <a:endParaRPr lang="en-US" spc="6" dirty="0" smtClean="0">
              <a:solidFill>
                <a:srgbClr val="FB5054"/>
              </a:solidFill>
              <a:latin typeface="Arial"/>
              <a:cs typeface="Arial"/>
            </a:endParaRPr>
          </a:p>
          <a:p>
            <a:pPr marL="7701">
              <a:spcBef>
                <a:spcPts val="69"/>
              </a:spcBef>
            </a:pPr>
            <a:r>
              <a:rPr lang="ru-RU" sz="1200" spc="-6" dirty="0" smtClean="0">
                <a:solidFill>
                  <a:srgbClr val="393939"/>
                </a:solidFill>
                <a:latin typeface="Arial"/>
                <a:cs typeface="Arial"/>
              </a:rPr>
              <a:t>Сумма </a:t>
            </a:r>
            <a:r>
              <a:rPr lang="ru-RU" sz="1200" spc="-6" dirty="0">
                <a:solidFill>
                  <a:srgbClr val="393939"/>
                </a:solidFill>
                <a:latin typeface="Arial"/>
                <a:cs typeface="Arial"/>
              </a:rPr>
              <a:t>кредита</a:t>
            </a:r>
          </a:p>
          <a:p>
            <a:pPr marL="7701">
              <a:lnSpc>
                <a:spcPts val="2095"/>
              </a:lnSpc>
              <a:spcBef>
                <a:spcPts val="69"/>
              </a:spcBef>
            </a:pPr>
            <a:endParaRPr dirty="0">
              <a:latin typeface="Arial"/>
              <a:cs typeface="Arial"/>
            </a:endParaRPr>
          </a:p>
        </p:txBody>
      </p:sp>
      <p:sp>
        <p:nvSpPr>
          <p:cNvPr id="36" name="object 10"/>
          <p:cNvSpPr txBox="1"/>
          <p:nvPr/>
        </p:nvSpPr>
        <p:spPr>
          <a:xfrm>
            <a:off x="3341483" y="4050774"/>
            <a:ext cx="1013234" cy="655273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algn="ctr" fontAlgn="ctr"/>
            <a:r>
              <a:rPr lang="ru-RU" dirty="0">
                <a:solidFill>
                  <a:srgbClr val="FC5055"/>
                </a:solidFill>
                <a:latin typeface="Verdana" panose="020B0604030504040204" pitchFamily="34" charset="0"/>
              </a:rPr>
              <a:t>111 </a:t>
            </a:r>
            <a:r>
              <a:rPr lang="ru-RU" dirty="0" smtClean="0">
                <a:solidFill>
                  <a:srgbClr val="FC5055"/>
                </a:solidFill>
                <a:latin typeface="Verdana" panose="020B0604030504040204" pitchFamily="34" charset="0"/>
              </a:rPr>
              <a:t>949 </a:t>
            </a:r>
            <a:r>
              <a:rPr lang="ru-RU" sz="1200" spc="3" dirty="0" smtClean="0">
                <a:solidFill>
                  <a:srgbClr val="393939"/>
                </a:solidFill>
                <a:latin typeface="Arial"/>
                <a:cs typeface="Arial"/>
              </a:rPr>
              <a:t>Ежемесячный</a:t>
            </a:r>
            <a:endParaRPr lang="ru-RU" sz="1200" dirty="0">
              <a:latin typeface="Arial"/>
              <a:cs typeface="Arial"/>
            </a:endParaRPr>
          </a:p>
          <a:p>
            <a:pPr marL="7701">
              <a:spcBef>
                <a:spcPts val="9"/>
              </a:spcBef>
            </a:pPr>
            <a:r>
              <a:rPr sz="1200" spc="-6" dirty="0" err="1">
                <a:solidFill>
                  <a:srgbClr val="393939"/>
                </a:solidFill>
                <a:latin typeface="Arial"/>
                <a:cs typeface="Arial"/>
              </a:rPr>
              <a:t>платеж</a:t>
            </a:r>
            <a:r>
              <a:rPr sz="1200" spc="-6" dirty="0">
                <a:solidFill>
                  <a:srgbClr val="393939"/>
                </a:solidFill>
                <a:latin typeface="Arial"/>
                <a:cs typeface="Arial"/>
              </a:rPr>
              <a:t>,</a:t>
            </a:r>
            <a:r>
              <a:rPr sz="1200" spc="-12" dirty="0">
                <a:solidFill>
                  <a:srgbClr val="393939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393939"/>
                </a:solidFill>
                <a:latin typeface="Arial"/>
                <a:cs typeface="Arial"/>
              </a:rPr>
              <a:t>руб.</a:t>
            </a:r>
            <a:endParaRPr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898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52601" y="332656"/>
            <a:ext cx="10032031" cy="864096"/>
          </a:xfrm>
        </p:spPr>
        <p:txBody>
          <a:bodyPr>
            <a:normAutofit/>
          </a:bodyPr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РАСЧЕТ ВЫГОДЫ СНИЖЕНИЯ СТАВКИ СТАНДАРТНЫЕ ПРОГРАММЫ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BAEC8-4D4E-4529-8E58-91E33DAF6BEE}" type="slidenum">
              <a:rPr lang="ru-RU" sz="1640" b="0" smtClean="0"/>
              <a:pPr/>
              <a:t>16</a:t>
            </a:fld>
            <a:endParaRPr lang="ru-RU" sz="1640" b="0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696E0FB-6059-B99B-5E1F-DBA276632102}"/>
              </a:ext>
            </a:extLst>
          </p:cNvPr>
          <p:cNvSpPr txBox="1">
            <a:spLocks/>
          </p:cNvSpPr>
          <p:nvPr/>
        </p:nvSpPr>
        <p:spPr>
          <a:xfrm>
            <a:off x="1813670" y="1484784"/>
            <a:ext cx="8489775" cy="285256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200" b="1" kern="1200" spc="-15">
                <a:solidFill>
                  <a:srgbClr val="3A4F9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1200" b="0" dirty="0">
                <a:solidFill>
                  <a:srgbClr val="FC5055"/>
                </a:solidFill>
              </a:rPr>
              <a:t>АКЦИЯ ВЫГОДНАЯ ИПОТЕКА С ХАЛВОЙ (ВКЛЮЧЕНИЕ ОПЦИИ В </a:t>
            </a:r>
            <a:r>
              <a:rPr lang="ru-RU" sz="1200" dirty="0">
                <a:solidFill>
                  <a:srgbClr val="FC5055"/>
                </a:solidFill>
              </a:rPr>
              <a:t>СУММУ</a:t>
            </a:r>
            <a:r>
              <a:rPr lang="ru-RU" sz="1200" b="0" dirty="0">
                <a:solidFill>
                  <a:srgbClr val="FC5055"/>
                </a:solidFill>
              </a:rPr>
              <a:t> КРЕДИТА)</a:t>
            </a:r>
          </a:p>
        </p:txBody>
      </p:sp>
      <p:sp>
        <p:nvSpPr>
          <p:cNvPr id="12" name="object 5"/>
          <p:cNvSpPr txBox="1"/>
          <p:nvPr/>
        </p:nvSpPr>
        <p:spPr>
          <a:xfrm>
            <a:off x="1445196" y="4944078"/>
            <a:ext cx="6912768" cy="227341"/>
          </a:xfrm>
          <a:prstGeom prst="rect">
            <a:avLst/>
          </a:prstGeom>
        </p:spPr>
        <p:txBody>
          <a:bodyPr vert="horz" wrap="square" lIns="72000" tIns="9242" rIns="0" bIns="0" rtlCol="0">
            <a:spAutoFit/>
          </a:bodyPr>
          <a:lstStyle/>
          <a:p>
            <a:pPr marL="223722" indent="-208705" defTabSz="914400">
              <a:lnSpc>
                <a:spcPts val="1689"/>
              </a:lnSpc>
              <a:spcBef>
                <a:spcPts val="1000"/>
              </a:spcBef>
              <a:buClr>
                <a:srgbClr val="FB5054"/>
              </a:buClr>
              <a:buSzPct val="253846"/>
              <a:buFont typeface="Arial" panose="020B0604020202020204" pitchFamily="34" charset="0"/>
              <a:buChar char="*"/>
              <a:tabLst>
                <a:tab pos="224107" algn="l"/>
              </a:tabLst>
            </a:pPr>
            <a:r>
              <a:rPr lang="ru-RU" sz="1100" spc="9" dirty="0">
                <a:solidFill>
                  <a:srgbClr val="393939"/>
                </a:solidFill>
                <a:latin typeface="Arial"/>
                <a:ea typeface="+mj-ea"/>
                <a:cs typeface="Arial"/>
              </a:rPr>
              <a:t>Оплата опции доступна за наличные или в рассрочку  по карте Халва (на 12 месяцев)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196" y="5333053"/>
            <a:ext cx="10011181" cy="77673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6427689"/>
              </p:ext>
            </p:extLst>
          </p:nvPr>
        </p:nvGraphicFramePr>
        <p:xfrm>
          <a:off x="1752601" y="1967900"/>
          <a:ext cx="9881102" cy="2477662"/>
        </p:xfrm>
        <a:graphic>
          <a:graphicData uri="http://schemas.openxmlformats.org/drawingml/2006/table">
            <a:tbl>
              <a:tblPr/>
              <a:tblGrid>
                <a:gridCol w="2663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3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51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85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80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61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075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94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Сумма кредита на объект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Срок кредита, мес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Комиссия (%)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Комиссия (руб)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Процентная ставка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Ежемесячный платеж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Экономия клиента (руб.)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642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10 000 000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15,00%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1 764 706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,99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111 949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10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998 360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6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1 111 111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12,99%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122 824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7 078 370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6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638 298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14,75%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132 391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3 634 316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6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416 667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15,49%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135 804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2 405 822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6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16,99%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142 486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755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1" y="565151"/>
            <a:ext cx="7229475" cy="673100"/>
          </a:xfrm>
        </p:spPr>
        <p:txBody>
          <a:bodyPr/>
          <a:lstStyle/>
          <a:p>
            <a:r>
              <a:rPr lang="ru-RU" dirty="0">
                <a:solidFill>
                  <a:srgbClr val="003790"/>
                </a:solidFill>
              </a:rPr>
              <a:t>Базовые требования  к заемщикам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52601" y="2746776"/>
            <a:ext cx="4624138" cy="1881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171002">
              <a:lnSpc>
                <a:spcPct val="157100"/>
              </a:lnSpc>
              <a:spcBef>
                <a:spcPts val="58"/>
              </a:spcBef>
            </a:pPr>
            <a:r>
              <a:rPr lang="ru-RU" b="1" spc="-33" dirty="0">
                <a:solidFill>
                  <a:srgbClr val="FC5055"/>
                </a:solidFill>
                <a:latin typeface="Arial"/>
                <a:cs typeface="Arial"/>
              </a:rPr>
              <a:t>Возраст</a:t>
            </a:r>
            <a:endParaRPr lang="ru-RU" b="1" dirty="0">
              <a:solidFill>
                <a:srgbClr val="FC5055"/>
              </a:solidFill>
              <a:latin typeface="Arial"/>
              <a:cs typeface="Arial"/>
            </a:endParaRPr>
          </a:p>
          <a:p>
            <a:pPr marR="3851">
              <a:lnSpc>
                <a:spcPts val="1801"/>
              </a:lnSpc>
              <a:spcBef>
                <a:spcPts val="64"/>
              </a:spcBef>
              <a:tabLst>
                <a:tab pos="2984631" algn="l"/>
              </a:tabLst>
            </a:pPr>
            <a:r>
              <a:rPr lang="ru-RU" sz="16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20–85 лет на момент погашения кредита, </a:t>
            </a:r>
            <a:br>
              <a:rPr lang="ru-RU" sz="16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привлечении молодого </a:t>
            </a:r>
            <a:r>
              <a:rPr lang="ru-RU" sz="16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созаемщика</a:t>
            </a:r>
            <a:endParaRPr lang="ru-RU" sz="16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952"/>
              </a:spcBef>
            </a:pPr>
            <a:r>
              <a:rPr lang="ru-RU" b="1" spc="-6" dirty="0">
                <a:solidFill>
                  <a:srgbClr val="FC5055"/>
                </a:solidFill>
                <a:latin typeface="Arial"/>
                <a:cs typeface="Arial"/>
              </a:rPr>
              <a:t>Регистрация </a:t>
            </a:r>
            <a:r>
              <a:rPr lang="ru-RU" b="1" dirty="0">
                <a:solidFill>
                  <a:srgbClr val="FC5055"/>
                </a:solidFill>
                <a:latin typeface="Arial"/>
                <a:cs typeface="Arial"/>
              </a:rPr>
              <a:t>РФ</a:t>
            </a:r>
          </a:p>
          <a:p>
            <a:pPr marR="3851">
              <a:lnSpc>
                <a:spcPts val="1801"/>
              </a:lnSpc>
              <a:spcBef>
                <a:spcPts val="64"/>
              </a:spcBef>
            </a:pPr>
            <a:r>
              <a:rPr lang="ru-RU" sz="16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постоянная, временная, возможность рассмотрения  без регистрации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176120" y="2746776"/>
            <a:ext cx="4624138" cy="2032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171002">
              <a:lnSpc>
                <a:spcPct val="157100"/>
              </a:lnSpc>
              <a:spcBef>
                <a:spcPts val="58"/>
              </a:spcBef>
            </a:pPr>
            <a:r>
              <a:rPr lang="ru-RU" b="1" spc="-33" dirty="0">
                <a:solidFill>
                  <a:srgbClr val="FC5055"/>
                </a:solidFill>
                <a:latin typeface="Arial"/>
                <a:cs typeface="Arial"/>
              </a:rPr>
              <a:t>Стаж</a:t>
            </a:r>
          </a:p>
          <a:p>
            <a:pPr marL="212121" indent="-197642">
              <a:spcBef>
                <a:spcPts val="302"/>
              </a:spcBef>
              <a:buClr>
                <a:srgbClr val="009BDB"/>
              </a:buClr>
              <a:buFont typeface="Verdana"/>
              <a:buChar char="•"/>
              <a:tabLst>
                <a:tab pos="212121" algn="l"/>
              </a:tabLst>
            </a:pPr>
            <a:r>
              <a:rPr lang="ru-RU" sz="16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последнем месте — от 3 месяцев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2121" indent="-197642">
              <a:buClr>
                <a:srgbClr val="009BDB"/>
              </a:buClr>
              <a:buFont typeface="Verdana"/>
              <a:buChar char="•"/>
              <a:tabLst>
                <a:tab pos="212121" algn="l"/>
              </a:tabLst>
            </a:pPr>
            <a:r>
              <a:rPr lang="ru-RU" sz="16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— от 1 года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479">
              <a:spcBef>
                <a:spcPts val="1311"/>
              </a:spcBef>
            </a:pPr>
            <a:r>
              <a:rPr lang="ru-RU" b="1" dirty="0">
                <a:solidFill>
                  <a:srgbClr val="F0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ведения деятельности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2121" indent="-197642">
              <a:spcBef>
                <a:spcPts val="302"/>
              </a:spcBef>
              <a:buClr>
                <a:srgbClr val="009BDB"/>
              </a:buClr>
              <a:buFont typeface="Verdana"/>
              <a:buChar char="•"/>
              <a:tabLst>
                <a:tab pos="212121" algn="l"/>
              </a:tabLst>
            </a:pPr>
            <a:r>
              <a:rPr lang="ru-RU" sz="16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ИП / ООО — от 12 месяцев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2121" indent="-197642">
              <a:buClr>
                <a:srgbClr val="009BDB"/>
              </a:buClr>
              <a:buFont typeface="Verdana"/>
              <a:buChar char="•"/>
              <a:tabLst>
                <a:tab pos="212121" algn="l"/>
              </a:tabLst>
            </a:pPr>
            <a:r>
              <a:rPr lang="ru-RU" sz="16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6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самозанятых</a:t>
            </a:r>
            <a:r>
              <a:rPr lang="ru-RU" sz="16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от 3 месяцев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52601" y="1844824"/>
            <a:ext cx="6100773" cy="6814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171002">
              <a:lnSpc>
                <a:spcPct val="157100"/>
              </a:lnSpc>
              <a:spcBef>
                <a:spcPts val="58"/>
              </a:spcBef>
            </a:pPr>
            <a:r>
              <a:rPr lang="ru-RU" sz="2800" b="1" spc="-3" dirty="0">
                <a:solidFill>
                  <a:srgbClr val="FB5054"/>
                </a:solidFill>
                <a:latin typeface="Arial"/>
                <a:cs typeface="Arial"/>
              </a:rPr>
              <a:t>Гражданин</a:t>
            </a:r>
            <a:r>
              <a:rPr lang="ru-RU" sz="2800" b="1" spc="-42" dirty="0">
                <a:solidFill>
                  <a:srgbClr val="FB5054"/>
                </a:solidFill>
                <a:latin typeface="Arial"/>
                <a:cs typeface="Arial"/>
              </a:rPr>
              <a:t> РФ</a:t>
            </a:r>
            <a:r>
              <a:rPr lang="ru-RU" sz="2800" b="1" dirty="0">
                <a:solidFill>
                  <a:srgbClr val="FB5054"/>
                </a:solidFill>
                <a:latin typeface="Arial"/>
                <a:cs typeface="Arial"/>
              </a:rPr>
              <a:t> </a:t>
            </a:r>
            <a:r>
              <a:rPr lang="ru-RU" sz="2800" b="1" spc="-403" dirty="0">
                <a:solidFill>
                  <a:srgbClr val="FB5054"/>
                </a:solidFill>
                <a:latin typeface="Arial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835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Изображение выглядит как текст, человек, ноутбук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4080D193-DAE7-0DB3-750B-39EA906532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2" t="46" r="34748" b="-46"/>
          <a:stretch/>
        </p:blipFill>
        <p:spPr>
          <a:xfrm>
            <a:off x="8229600" y="1"/>
            <a:ext cx="3962400" cy="6861175"/>
          </a:xfrm>
        </p:spPr>
      </p:pic>
      <p:sp>
        <p:nvSpPr>
          <p:cNvPr id="9" name="Объект 8">
            <a:extLst>
              <a:ext uri="{FF2B5EF4-FFF2-40B4-BE49-F238E27FC236}">
                <a16:creationId xmlns:a16="http://schemas.microsoft.com/office/drawing/2014/main" id="{2DA0FC1C-54F8-8191-3D00-177DF70D1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955" y="592007"/>
            <a:ext cx="7045567" cy="6236346"/>
          </a:xfrm>
        </p:spPr>
        <p:txBody>
          <a:bodyPr/>
          <a:lstStyle/>
          <a:p>
            <a:pPr marL="444500" indent="0" algn="ctr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ru-RU" sz="1600" b="1" u="sng" dirty="0" smtClean="0"/>
              <a:t>На этапе рассмотрения заявки: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500"/>
              </a:spcAft>
              <a:buClr>
                <a:srgbClr val="FF0000"/>
              </a:buClr>
            </a:pPr>
            <a:r>
              <a:rPr lang="ru-RU" sz="1600" dirty="0" smtClean="0"/>
              <a:t>Выплата </a:t>
            </a:r>
            <a:r>
              <a:rPr lang="ru-RU" sz="1600" dirty="0"/>
              <a:t>комиссионного вознаграждения </a:t>
            </a:r>
            <a:r>
              <a:rPr lang="ru-RU" sz="1600" dirty="0" smtClean="0"/>
              <a:t>— от </a:t>
            </a:r>
            <a:r>
              <a:rPr lang="ru-RU" sz="1600" dirty="0"/>
              <a:t>0,8% до 1,1 % от суммы кредита  </a:t>
            </a:r>
            <a:r>
              <a:rPr lang="ru-RU" sz="1600" dirty="0" smtClean="0"/>
              <a:t>по рыночным программам (ГП/Семейная/</a:t>
            </a:r>
            <a:r>
              <a:rPr lang="en-US" sz="1600" dirty="0" smtClean="0"/>
              <a:t>IT</a:t>
            </a:r>
            <a:r>
              <a:rPr lang="ru-RU" sz="1600" dirty="0" smtClean="0"/>
              <a:t>- 0,5% - по программам субсидирования и правильная ипотека ) </a:t>
            </a:r>
            <a:endParaRPr lang="ru-RU" sz="16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500"/>
              </a:spcAft>
              <a:buClr>
                <a:srgbClr val="FF0000"/>
              </a:buClr>
            </a:pPr>
            <a:r>
              <a:rPr lang="ru-RU" sz="1600" dirty="0" smtClean="0"/>
              <a:t>Лояльное </a:t>
            </a:r>
            <a:r>
              <a:rPr lang="ru-RU" sz="1600" dirty="0"/>
              <a:t>рассмотрение собственников бизнеса, ИП в т. ч. на </a:t>
            </a:r>
            <a:r>
              <a:rPr lang="ru-RU" sz="1600" dirty="0" smtClean="0"/>
              <a:t>патенте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500"/>
              </a:spcAft>
              <a:buClr>
                <a:srgbClr val="FF0000"/>
              </a:buClr>
            </a:pPr>
            <a:r>
              <a:rPr lang="ru-RU" sz="1600" dirty="0" smtClean="0"/>
              <a:t>Первоначальный </a:t>
            </a:r>
            <a:r>
              <a:rPr lang="ru-RU" sz="1600" dirty="0"/>
              <a:t>взнос для ИП и собственников бизнеса — от 15%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500"/>
              </a:spcAft>
              <a:buClr>
                <a:srgbClr val="FF0000"/>
              </a:buClr>
            </a:pPr>
            <a:r>
              <a:rPr lang="ru-RU" sz="1600" dirty="0" smtClean="0"/>
              <a:t>Рассмотрение </a:t>
            </a:r>
            <a:r>
              <a:rPr lang="ru-RU" sz="1600" dirty="0" err="1" smtClean="0"/>
              <a:t>самозанятых</a:t>
            </a:r>
            <a:r>
              <a:rPr lang="ru-RU" sz="1600" dirty="0" smtClean="0"/>
              <a:t> </a:t>
            </a:r>
            <a:endParaRPr lang="ru-RU" sz="16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500"/>
              </a:spcAft>
              <a:buClr>
                <a:srgbClr val="FF0000"/>
              </a:buClr>
            </a:pPr>
            <a:r>
              <a:rPr lang="ru-RU" sz="1600" dirty="0"/>
              <a:t>Кредитование нотариусов, адвокатов, моряков и пр. нестандартных категорий клиентов </a:t>
            </a:r>
            <a:r>
              <a:rPr lang="ru-RU" sz="1600" dirty="0" smtClean="0"/>
              <a:t>(например, рантье)</a:t>
            </a:r>
            <a:endParaRPr lang="ru-RU" sz="16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500"/>
              </a:spcAft>
              <a:buClr>
                <a:srgbClr val="FF0000"/>
              </a:buClr>
            </a:pPr>
            <a:r>
              <a:rPr lang="ru-RU" sz="1600" dirty="0"/>
              <a:t>Возраст кредитования до 85 лет (в </a:t>
            </a:r>
            <a:r>
              <a:rPr lang="ru-RU" sz="1600" dirty="0" err="1"/>
              <a:t>т.ч.пенсионеры</a:t>
            </a:r>
            <a:r>
              <a:rPr lang="ru-RU" sz="1600" dirty="0"/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500"/>
              </a:spcAft>
              <a:buClr>
                <a:srgbClr val="FF0000"/>
              </a:buClr>
            </a:pPr>
            <a:r>
              <a:rPr lang="ru-RU" sz="1600" dirty="0"/>
              <a:t>Рассмотрение по ПФР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500"/>
              </a:spcAft>
              <a:buClr>
                <a:srgbClr val="FF0000"/>
              </a:buClr>
            </a:pPr>
            <a:r>
              <a:rPr lang="ru-RU" sz="1600" dirty="0"/>
              <a:t>Рассмотрение по 2-м документам до 20 млн. руб</a:t>
            </a:r>
            <a:r>
              <a:rPr lang="ru-RU" sz="1600" dirty="0" smtClean="0"/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500"/>
              </a:spcAft>
              <a:buClr>
                <a:srgbClr val="FF0000"/>
              </a:buClr>
            </a:pPr>
            <a:r>
              <a:rPr lang="ru-RU" sz="1600" dirty="0"/>
              <a:t>Возможность учета дополнительного дохода на основании оборотов по личным счетам/картам </a:t>
            </a:r>
            <a:r>
              <a:rPr lang="ru-RU" sz="1600" dirty="0" smtClean="0"/>
              <a:t>клиента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</a:pPr>
            <a:r>
              <a:rPr lang="ru-RU" sz="1600" dirty="0"/>
              <a:t>Возможность привлечения солидарных заемщиков третьих лиц с учетом доходом и без </a:t>
            </a:r>
            <a:r>
              <a:rPr lang="ru-RU" sz="1600" dirty="0" smtClean="0"/>
              <a:t>дохода.</a:t>
            </a:r>
            <a:endParaRPr lang="ru-RU" sz="2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2262" y="101198"/>
            <a:ext cx="6476999" cy="559705"/>
          </a:xfrm>
        </p:spPr>
        <p:txBody>
          <a:bodyPr>
            <a:normAutofit/>
          </a:bodyPr>
          <a:lstStyle/>
          <a:p>
            <a:pPr algn="ctr"/>
            <a:r>
              <a:rPr lang="ru-RU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ОПЦИИ и ВОЗМОЖНОСТИ</a:t>
            </a:r>
            <a:endParaRPr lang="ru-RU" sz="2900" dirty="0"/>
          </a:p>
        </p:txBody>
      </p:sp>
    </p:spTree>
    <p:extLst>
      <p:ext uri="{BB962C8B-B14F-4D97-AF65-F5344CB8AC3E}">
        <p14:creationId xmlns:p14="http://schemas.microsoft.com/office/powerpoint/2010/main" val="222990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Изображение выглядит как текст, человек, ноутбук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4080D193-DAE7-0DB3-750B-39EA906532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2" t="46" r="34748" b="-46"/>
          <a:stretch/>
        </p:blipFill>
        <p:spPr>
          <a:xfrm>
            <a:off x="8229600" y="1"/>
            <a:ext cx="3962400" cy="6861175"/>
          </a:xfrm>
        </p:spPr>
      </p:pic>
      <p:sp>
        <p:nvSpPr>
          <p:cNvPr id="9" name="Объект 8">
            <a:extLst>
              <a:ext uri="{FF2B5EF4-FFF2-40B4-BE49-F238E27FC236}">
                <a16:creationId xmlns:a16="http://schemas.microsoft.com/office/drawing/2014/main" id="{2DA0FC1C-54F8-8191-3D00-177DF70D1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487" y="668216"/>
            <a:ext cx="6575059" cy="6189784"/>
          </a:xfrm>
        </p:spPr>
        <p:txBody>
          <a:bodyPr/>
          <a:lstStyle/>
          <a:p>
            <a:pPr marL="0" marR="95496" indent="0" algn="ctr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ru-RU" sz="1600" b="1" u="sng" dirty="0"/>
              <a:t>На этапе </a:t>
            </a:r>
            <a:r>
              <a:rPr lang="ru-RU" sz="1600" b="1" u="sng" dirty="0" smtClean="0"/>
              <a:t>подготовки сделки: </a:t>
            </a:r>
          </a:p>
          <a:p>
            <a:pPr marL="0" marR="95496" indent="0" algn="ctr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None/>
            </a:pPr>
            <a:endParaRPr lang="ru-RU" sz="1600" b="1" u="sng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0000"/>
              </a:buClr>
            </a:pPr>
            <a:r>
              <a:rPr lang="ru-RU" sz="1600" dirty="0"/>
              <a:t>Проведение сделок с занижением стоимости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0000"/>
              </a:buClr>
            </a:pPr>
            <a:r>
              <a:rPr lang="ru-RU" sz="1600" dirty="0"/>
              <a:t>Первоначальный взнос по расписке (в </a:t>
            </a:r>
            <a:r>
              <a:rPr lang="ru-RU" sz="1600" dirty="0" err="1"/>
              <a:t>т.ч</a:t>
            </a:r>
            <a:r>
              <a:rPr lang="ru-RU" sz="1600" dirty="0"/>
              <a:t>. полностью)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0000"/>
              </a:buClr>
            </a:pPr>
            <a:r>
              <a:rPr lang="ru-RU" sz="1600" dirty="0"/>
              <a:t>Кредитование объектов в залоге сторонних банков, в </a:t>
            </a:r>
            <a:r>
              <a:rPr lang="ru-RU" sz="1600" dirty="0" err="1"/>
              <a:t>т.ч</a:t>
            </a:r>
            <a:r>
              <a:rPr lang="ru-RU" sz="1600" dirty="0"/>
              <a:t>. уступка от ФЛ по ДУПТ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0000"/>
              </a:buClr>
            </a:pPr>
            <a:r>
              <a:rPr lang="ru-RU" sz="1600" dirty="0"/>
              <a:t>Кредитование коммерческих помещений, в </a:t>
            </a:r>
            <a:r>
              <a:rPr lang="ru-RU" sz="1600" dirty="0" err="1"/>
              <a:t>т.ч</a:t>
            </a:r>
            <a:r>
              <a:rPr lang="ru-RU" sz="1600" dirty="0"/>
              <a:t>. в рамках ДКПЗН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0000"/>
              </a:buClr>
            </a:pPr>
            <a:r>
              <a:rPr lang="ru-RU" sz="1600" dirty="0"/>
              <a:t>Возможность проведения удаленных сделок после идентификации клиента, в </a:t>
            </a:r>
            <a:r>
              <a:rPr lang="ru-RU" sz="1600" dirty="0" err="1"/>
              <a:t>т.ч</a:t>
            </a:r>
            <a:r>
              <a:rPr lang="ru-RU" sz="1600" dirty="0"/>
              <a:t>. на вторичном рынке и при проведении территориально-распределенных сделок</a:t>
            </a:r>
          </a:p>
          <a:p>
            <a:pPr marR="95496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0000"/>
              </a:buClr>
            </a:pPr>
            <a:r>
              <a:rPr lang="ru-RU" sz="1600" dirty="0" smtClean="0"/>
              <a:t>Возможность </a:t>
            </a:r>
            <a:r>
              <a:rPr lang="ru-RU" sz="1600" dirty="0"/>
              <a:t>гибкого наделения собственностью </a:t>
            </a:r>
            <a:br>
              <a:rPr lang="ru-RU" sz="1600" dirty="0"/>
            </a:br>
            <a:r>
              <a:rPr lang="ru-RU" sz="1600" dirty="0" smtClean="0"/>
              <a:t>заемщика </a:t>
            </a:r>
            <a:r>
              <a:rPr lang="ru-RU" sz="1600" dirty="0"/>
              <a:t>/ солидарных заемщиков </a:t>
            </a:r>
            <a:r>
              <a:rPr lang="ru-RU" sz="1600" dirty="0" smtClean="0"/>
              <a:t>(возможно оформление 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на всех лиц, включая </a:t>
            </a:r>
            <a:r>
              <a:rPr lang="ru-RU" sz="1600" dirty="0" smtClean="0"/>
              <a:t>лиц </a:t>
            </a:r>
            <a:r>
              <a:rPr lang="ru-RU" sz="1600" dirty="0"/>
              <a:t>без </a:t>
            </a:r>
            <a:r>
              <a:rPr lang="ru-RU" sz="1600" dirty="0" smtClean="0"/>
              <a:t>учета дохода, либо единоличная/долевая собственность на </a:t>
            </a:r>
            <a:r>
              <a:rPr lang="ru-RU" sz="1600" dirty="0"/>
              <a:t>лиц с </a:t>
            </a:r>
            <a:r>
              <a:rPr lang="ru-RU" sz="1600" dirty="0" smtClean="0"/>
              <a:t>учтенным доходом</a:t>
            </a:r>
            <a:r>
              <a:rPr lang="ru-RU" sz="1600" dirty="0"/>
              <a:t>)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0000"/>
              </a:buClr>
            </a:pPr>
            <a:r>
              <a:rPr lang="ru-RU" sz="1600" dirty="0"/>
              <a:t>Не обязательное привлечение супруга(и) в качестве солидарного заемщика (в случае предоставления брачного договора или нотариального согласия на сделку)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</a:pPr>
            <a:r>
              <a:rPr lang="ru-RU" sz="1600" dirty="0" smtClean="0"/>
              <a:t>Возможность выкупа последней доли в праве собственности на объект, в </a:t>
            </a:r>
            <a:r>
              <a:rPr lang="ru-RU" sz="1600" dirty="0" err="1" smtClean="0"/>
              <a:t>тч</a:t>
            </a:r>
            <a:r>
              <a:rPr lang="ru-RU" sz="1600" dirty="0" smtClean="0"/>
              <a:t> у бывших супругов (при наличии соглашения о разделе имущества).</a:t>
            </a:r>
            <a:endParaRPr lang="ru-RU" sz="1600" dirty="0"/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</a:pPr>
            <a:endParaRPr lang="ru-RU" sz="2000" dirty="0"/>
          </a:p>
          <a:p>
            <a:pPr marL="0" marR="3171002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7487" y="116633"/>
            <a:ext cx="5414475" cy="4460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ОПЦИИ и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ВОЗМОЖНОСТИ</a:t>
            </a:r>
            <a:endParaRPr lang="ru-RU" dirty="0"/>
          </a:p>
        </p:txBody>
      </p:sp>
      <p:pic>
        <p:nvPicPr>
          <p:cNvPr id="5" name="Рисунок 4" descr="Изображение выглядит как внутренний, пол, стена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4A8FE75C-3CD6-74E1-05DF-E5CE0B8D9E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7" t="46" r="11823" b="-46"/>
          <a:stretch/>
        </p:blipFill>
        <p:spPr>
          <a:xfrm>
            <a:off x="8229600" y="0"/>
            <a:ext cx="3962400" cy="6861175"/>
          </a:xfrm>
          <a:custGeom>
            <a:avLst/>
            <a:gdLst>
              <a:gd name="connsiteX0" fmla="*/ 0 w 3962400"/>
              <a:gd name="connsiteY0" fmla="*/ 0 h 6861175"/>
              <a:gd name="connsiteX1" fmla="*/ 3962400 w 3962400"/>
              <a:gd name="connsiteY1" fmla="*/ 0 h 6861175"/>
              <a:gd name="connsiteX2" fmla="*/ 3962400 w 3962400"/>
              <a:gd name="connsiteY2" fmla="*/ 6861175 h 6861175"/>
              <a:gd name="connsiteX3" fmla="*/ 0 w 3962400"/>
              <a:gd name="connsiteY3" fmla="*/ 6861175 h 6861175"/>
              <a:gd name="connsiteX4" fmla="*/ 0 w 3962400"/>
              <a:gd name="connsiteY4" fmla="*/ 6858003 h 6861175"/>
              <a:gd name="connsiteX5" fmla="*/ 153380 w 3962400"/>
              <a:gd name="connsiteY5" fmla="*/ 6858003 h 6861175"/>
              <a:gd name="connsiteX6" fmla="*/ 444501 w 3962400"/>
              <a:gd name="connsiteY6" fmla="*/ 6566881 h 6861175"/>
              <a:gd name="connsiteX7" fmla="*/ 444501 w 3962400"/>
              <a:gd name="connsiteY7" fmla="*/ 291125 h 6861175"/>
              <a:gd name="connsiteX8" fmla="*/ 153380 w 3962400"/>
              <a:gd name="connsiteY8" fmla="*/ 3 h 6861175"/>
              <a:gd name="connsiteX9" fmla="*/ 0 w 3962400"/>
              <a:gd name="connsiteY9" fmla="*/ 3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62400" h="6861175">
                <a:moveTo>
                  <a:pt x="0" y="0"/>
                </a:moveTo>
                <a:lnTo>
                  <a:pt x="3962400" y="0"/>
                </a:lnTo>
                <a:lnTo>
                  <a:pt x="3962400" y="6861175"/>
                </a:lnTo>
                <a:lnTo>
                  <a:pt x="0" y="6861175"/>
                </a:lnTo>
                <a:lnTo>
                  <a:pt x="0" y="6858003"/>
                </a:lnTo>
                <a:lnTo>
                  <a:pt x="153380" y="6858003"/>
                </a:lnTo>
                <a:cubicBezTo>
                  <a:pt x="314161" y="6858003"/>
                  <a:pt x="444501" y="6727663"/>
                  <a:pt x="444501" y="6566881"/>
                </a:cubicBezTo>
                <a:lnTo>
                  <a:pt x="444501" y="291125"/>
                </a:lnTo>
                <a:cubicBezTo>
                  <a:pt x="444501" y="130343"/>
                  <a:pt x="314161" y="3"/>
                  <a:pt x="153380" y="3"/>
                </a:cubicBezTo>
                <a:lnTo>
                  <a:pt x="0" y="3"/>
                </a:lnTo>
                <a:close/>
              </a:path>
            </a:pathLst>
          </a:cu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6" t="399" r="9051" b="-399"/>
          <a:stretch/>
        </p:blipFill>
        <p:spPr>
          <a:xfrm>
            <a:off x="8226307" y="8133"/>
            <a:ext cx="3962400" cy="6861175"/>
          </a:xfrm>
          <a:custGeom>
            <a:avLst/>
            <a:gdLst>
              <a:gd name="connsiteX0" fmla="*/ 0 w 3962400"/>
              <a:gd name="connsiteY0" fmla="*/ 0 h 6861175"/>
              <a:gd name="connsiteX1" fmla="*/ 3962400 w 3962400"/>
              <a:gd name="connsiteY1" fmla="*/ 0 h 6861175"/>
              <a:gd name="connsiteX2" fmla="*/ 3962400 w 3962400"/>
              <a:gd name="connsiteY2" fmla="*/ 6861175 h 6861175"/>
              <a:gd name="connsiteX3" fmla="*/ 0 w 3962400"/>
              <a:gd name="connsiteY3" fmla="*/ 6861175 h 6861175"/>
              <a:gd name="connsiteX4" fmla="*/ 0 w 3962400"/>
              <a:gd name="connsiteY4" fmla="*/ 6858003 h 6861175"/>
              <a:gd name="connsiteX5" fmla="*/ 153380 w 3962400"/>
              <a:gd name="connsiteY5" fmla="*/ 6858003 h 6861175"/>
              <a:gd name="connsiteX6" fmla="*/ 444501 w 3962400"/>
              <a:gd name="connsiteY6" fmla="*/ 6566881 h 6861175"/>
              <a:gd name="connsiteX7" fmla="*/ 444501 w 3962400"/>
              <a:gd name="connsiteY7" fmla="*/ 291125 h 6861175"/>
              <a:gd name="connsiteX8" fmla="*/ 153380 w 3962400"/>
              <a:gd name="connsiteY8" fmla="*/ 3 h 6861175"/>
              <a:gd name="connsiteX9" fmla="*/ 0 w 3962400"/>
              <a:gd name="connsiteY9" fmla="*/ 3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62400" h="6861175">
                <a:moveTo>
                  <a:pt x="0" y="0"/>
                </a:moveTo>
                <a:lnTo>
                  <a:pt x="3962400" y="0"/>
                </a:lnTo>
                <a:lnTo>
                  <a:pt x="3962400" y="6861175"/>
                </a:lnTo>
                <a:lnTo>
                  <a:pt x="0" y="6861175"/>
                </a:lnTo>
                <a:lnTo>
                  <a:pt x="0" y="6858003"/>
                </a:lnTo>
                <a:lnTo>
                  <a:pt x="153380" y="6858003"/>
                </a:lnTo>
                <a:cubicBezTo>
                  <a:pt x="314161" y="6858003"/>
                  <a:pt x="444501" y="6727663"/>
                  <a:pt x="444501" y="6566881"/>
                </a:cubicBezTo>
                <a:lnTo>
                  <a:pt x="444501" y="291125"/>
                </a:lnTo>
                <a:cubicBezTo>
                  <a:pt x="444501" y="130343"/>
                  <a:pt x="314161" y="3"/>
                  <a:pt x="153380" y="3"/>
                </a:cubicBezTo>
                <a:lnTo>
                  <a:pt x="0" y="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4486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56BDED-641B-1539-7DD7-3DBA7EB63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1" y="565151"/>
            <a:ext cx="7229475" cy="673100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Программы кредитования</a:t>
            </a:r>
            <a:br>
              <a:rPr lang="ru-RU" sz="3200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53954F-8838-757A-EFDB-8F24EECEA1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51"/>
          <a:stretch/>
        </p:blipFill>
        <p:spPr>
          <a:xfrm>
            <a:off x="1752601" y="1358352"/>
            <a:ext cx="3203188" cy="55172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8E795A-B131-C516-14B6-2842418CD7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51"/>
          <a:stretch/>
        </p:blipFill>
        <p:spPr>
          <a:xfrm>
            <a:off x="5087888" y="1340768"/>
            <a:ext cx="3203188" cy="55172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E652A8-4E8E-817A-FA62-7A9217A016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479" y="1988841"/>
            <a:ext cx="2874129" cy="33843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075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12">
            <a:extLst>
              <a:ext uri="{FF2B5EF4-FFF2-40B4-BE49-F238E27FC236}">
                <a16:creationId xmlns:a16="http://schemas.microsoft.com/office/drawing/2014/main" id="{76D22172-1FE1-A603-DF5B-4F6CF63C2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965" y="350668"/>
            <a:ext cx="10933766" cy="730786"/>
          </a:xfrm>
        </p:spPr>
        <p:txBody>
          <a:bodyPr anchor="ctr"/>
          <a:lstStyle/>
          <a:p>
            <a:pPr marL="0" indent="0" algn="ctr">
              <a:buNone/>
            </a:pPr>
            <a:r>
              <a:rPr lang="ru-RU" sz="2000" b="1" spc="-15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Антикризисные инструменты</a:t>
            </a:r>
          </a:p>
          <a:p>
            <a:pPr marL="0" indent="0" algn="ctr">
              <a:buNone/>
            </a:pPr>
            <a:r>
              <a:rPr lang="ru-RU" sz="2000" b="1" spc="-15" dirty="0" smtClean="0">
                <a:solidFill>
                  <a:srgbClr val="3A4F93"/>
                </a:solidFill>
                <a:ea typeface="+mj-ea"/>
              </a:rPr>
              <a:t>ДЛЯ ПЕРВИЧНОГО И ВТОРИЧНОГО РЫНКОВ, в </a:t>
            </a:r>
            <a:r>
              <a:rPr lang="ru-RU" sz="2000" b="1" spc="-15" dirty="0" err="1" smtClean="0">
                <a:solidFill>
                  <a:srgbClr val="3A4F93"/>
                </a:solidFill>
                <a:ea typeface="+mj-ea"/>
              </a:rPr>
              <a:t>т.ч</a:t>
            </a:r>
            <a:r>
              <a:rPr lang="ru-RU" sz="2000" b="1" spc="-15" dirty="0" smtClean="0">
                <a:solidFill>
                  <a:srgbClr val="3A4F93"/>
                </a:solidFill>
                <a:ea typeface="+mj-ea"/>
              </a:rPr>
              <a:t>. ВСЕ ГОС.ПРОГРАММЫ</a:t>
            </a:r>
            <a:endParaRPr lang="ru-RU" sz="2000" b="1" spc="-15" dirty="0">
              <a:solidFill>
                <a:srgbClr val="3A4F93"/>
              </a:solidFill>
              <a:ea typeface="+mj-e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747" y="1437084"/>
            <a:ext cx="3462173" cy="34621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24" y="2856323"/>
            <a:ext cx="3540371" cy="35403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534" y="2856323"/>
            <a:ext cx="3540372" cy="35403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15973" y="3693812"/>
            <a:ext cx="1533786" cy="584775"/>
          </a:xfrm>
          <a:prstGeom prst="rect">
            <a:avLst/>
          </a:prstGeom>
          <a:solidFill>
            <a:srgbClr val="27398D"/>
          </a:solidFill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EC4D4E"/>
                </a:solidFill>
              </a:rPr>
              <a:t>10,99 %</a:t>
            </a:r>
            <a:endParaRPr lang="ru-RU" sz="3200" b="1" dirty="0">
              <a:solidFill>
                <a:srgbClr val="EC4D4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00813" y="3767081"/>
            <a:ext cx="1670987" cy="584775"/>
          </a:xfrm>
          <a:prstGeom prst="rect">
            <a:avLst/>
          </a:prstGeom>
          <a:solidFill>
            <a:srgbClr val="223186"/>
          </a:solidFill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EC4D4E"/>
                </a:solidFill>
              </a:rPr>
              <a:t>3,9 %</a:t>
            </a:r>
            <a:endParaRPr lang="ru-RU" sz="3200" b="1" dirty="0">
              <a:solidFill>
                <a:srgbClr val="EC4D4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0407" y="1818930"/>
            <a:ext cx="694593" cy="461665"/>
          </a:xfrm>
          <a:prstGeom prst="rect">
            <a:avLst/>
          </a:prstGeom>
          <a:solidFill>
            <a:srgbClr val="223186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550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91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4924" y="1988840"/>
            <a:ext cx="4058908" cy="2553197"/>
          </a:xfrm>
          <a:prstGeom prst="rect">
            <a:avLst/>
          </a:prstGeom>
        </p:spPr>
        <p:txBody>
          <a:bodyPr vert="horz" wrap="square" lIns="0" tIns="90105" rIns="0" bIns="0" rtlCol="0" anchor="t">
            <a:spAutoFit/>
          </a:bodyPr>
          <a:lstStyle/>
          <a:p>
            <a:pPr marL="7701" marR="3081">
              <a:lnSpc>
                <a:spcPct val="100000"/>
              </a:lnSpc>
              <a:spcBef>
                <a:spcPts val="709"/>
              </a:spcBef>
            </a:pPr>
            <a:r>
              <a:rPr lang="ru-RU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Правильная ипотека без наценки на квартиру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0E43DE-6433-0389-E08B-E7FFD2665D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6" y="348080"/>
            <a:ext cx="2959100" cy="6977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AD85A0-1F90-42DD-D406-F6058A8AA960}"/>
              </a:ext>
            </a:extLst>
          </p:cNvPr>
          <p:cNvSpPr txBox="1"/>
          <p:nvPr/>
        </p:nvSpPr>
        <p:spPr>
          <a:xfrm>
            <a:off x="425233" y="5743575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379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sovcombank.ru</a:t>
            </a:r>
            <a:endParaRPr lang="ru-RU" b="1" dirty="0">
              <a:solidFill>
                <a:srgbClr val="00379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0987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584040" y="447206"/>
            <a:ext cx="9527975" cy="34356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2900" dirty="0" smtClean="0"/>
              <a:t>Правильная </a:t>
            </a:r>
            <a:r>
              <a:rPr lang="ru-RU" sz="2900" dirty="0" smtClean="0">
                <a:solidFill>
                  <a:srgbClr val="003790"/>
                </a:solidFill>
              </a:rPr>
              <a:t>ипотека</a:t>
            </a:r>
            <a:br>
              <a:rPr lang="ru-RU" sz="2900" dirty="0" smtClean="0">
                <a:solidFill>
                  <a:srgbClr val="003790"/>
                </a:solidFill>
              </a:rPr>
            </a:br>
            <a:r>
              <a:rPr lang="ru-RU" sz="2400" b="0" dirty="0" smtClean="0"/>
              <a:t>Новостройка</a:t>
            </a:r>
            <a:r>
              <a:rPr lang="ru-RU" sz="2400" b="0" dirty="0"/>
              <a:t> </a:t>
            </a:r>
            <a:r>
              <a:rPr lang="ru-RU" sz="2400" b="0" dirty="0" smtClean="0"/>
              <a:t>(Москва, Санкт-Петербург)</a:t>
            </a:r>
            <a:endParaRPr lang="ru-RU" sz="2400" b="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287688" y="5350775"/>
            <a:ext cx="403244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>
                <a:solidFill>
                  <a:srgbClr val="F0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2500" b="1" dirty="0" smtClean="0">
                <a:solidFill>
                  <a:srgbClr val="F0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омиссии от клиента </a:t>
            </a:r>
          </a:p>
          <a:p>
            <a:r>
              <a:rPr lang="ru-RU" sz="2500" b="1" dirty="0" smtClean="0">
                <a:solidFill>
                  <a:srgbClr val="F0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наценки на квартиру</a:t>
            </a:r>
            <a:endParaRPr lang="ru-RU" sz="2500" b="1" dirty="0">
              <a:solidFill>
                <a:srgbClr val="F04E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655619" y="5355213"/>
            <a:ext cx="167065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600" b="1" dirty="0" smtClean="0">
                <a:solidFill>
                  <a:srgbClr val="F0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1663486" y="1628802"/>
            <a:ext cx="9497020" cy="3168350"/>
            <a:chOff x="4295800" y="2122697"/>
            <a:chExt cx="6796581" cy="2164182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5800" y="2122697"/>
              <a:ext cx="3230770" cy="2164182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1941" y="2132856"/>
              <a:ext cx="3200440" cy="2143865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2016821" y="3532946"/>
            <a:ext cx="9541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16,99%</a:t>
            </a:r>
            <a:endParaRPr lang="ru-RU" sz="15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43872" y="3548335"/>
            <a:ext cx="86914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30 лет</a:t>
            </a:r>
            <a:endParaRPr lang="ru-RU" sz="15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16821" y="4275673"/>
            <a:ext cx="15359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solidFill>
                  <a:srgbClr val="F04E5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170 893,00 ₽</a:t>
            </a:r>
            <a:endParaRPr lang="ru-RU" sz="1500" b="1" dirty="0">
              <a:solidFill>
                <a:srgbClr val="F04E52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16821" y="2780929"/>
            <a:ext cx="15359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12 000 000 ₽</a:t>
            </a:r>
            <a:endParaRPr lang="ru-RU" sz="15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16821" y="1825079"/>
            <a:ext cx="24426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Опция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«Правильная ипотека»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32104" y="1735297"/>
            <a:ext cx="2720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Опция 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«Правильная ипотека»</a:t>
            </a:r>
          </a:p>
          <a:p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(срок действия опции до 3 лет)</a:t>
            </a:r>
          </a:p>
          <a:p>
            <a:r>
              <a:rPr lang="ru-RU" sz="1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ПВ 20%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(по ДДУ/ДУПТ) / </a:t>
            </a:r>
            <a:r>
              <a:rPr lang="ru-RU" sz="1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ПВ 15%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(по ДКП)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32104" y="2780928"/>
            <a:ext cx="15359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12 000 000 ₽</a:t>
            </a:r>
            <a:endParaRPr lang="ru-RU" sz="15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32104" y="3548335"/>
            <a:ext cx="69762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solidFill>
                  <a:srgbClr val="F04E5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3,9%</a:t>
            </a:r>
            <a:endParaRPr lang="ru-RU" sz="1500" b="1" dirty="0">
              <a:solidFill>
                <a:srgbClr val="F04E52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912424" y="3548335"/>
            <a:ext cx="86914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30 лет</a:t>
            </a:r>
            <a:endParaRPr lang="ru-RU" sz="15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32104" y="4275673"/>
            <a:ext cx="147187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solidFill>
                  <a:srgbClr val="F04E5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56 600, 00 ₽</a:t>
            </a:r>
            <a:endParaRPr lang="ru-RU" sz="1500" b="1" dirty="0">
              <a:solidFill>
                <a:srgbClr val="F04E52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264352" y="4282996"/>
            <a:ext cx="17283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solidFill>
                  <a:srgbClr val="009BDB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4 738 385,00 ₽</a:t>
            </a:r>
            <a:endParaRPr lang="ru-RU" sz="1500" b="1" dirty="0">
              <a:solidFill>
                <a:srgbClr val="009BDB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93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87488" y="643973"/>
            <a:ext cx="991256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003791"/>
                </a:solidFill>
                <a:latin typeface="Montserrat" panose="00000500000000000000" pitchFamily="2" charset="-52"/>
                <a:ea typeface="Verdana" panose="020B0604030504040204" pitchFamily="34" charset="0"/>
              </a:rPr>
              <a:t>Суть </a:t>
            </a:r>
            <a:r>
              <a:rPr lang="ru-RU" sz="1500" b="1" dirty="0" smtClean="0">
                <a:solidFill>
                  <a:srgbClr val="003791"/>
                </a:solidFill>
                <a:latin typeface="Montserrat" panose="00000500000000000000" pitchFamily="2" charset="-52"/>
                <a:ea typeface="Verdana" panose="020B0604030504040204" pitchFamily="34" charset="0"/>
              </a:rPr>
              <a:t>программы:</a:t>
            </a:r>
            <a:r>
              <a:rPr lang="ru-RU" sz="1300" dirty="0" smtClean="0">
                <a:solidFill>
                  <a:srgbClr val="000000"/>
                </a:solidFill>
                <a:latin typeface="Montserrat" panose="00000500000000000000" pitchFamily="2" charset="-52"/>
                <a:ea typeface="Verdana" panose="020B0604030504040204" pitchFamily="34" charset="0"/>
              </a:rPr>
              <a:t/>
            </a:r>
            <a:br>
              <a:rPr lang="ru-RU" sz="1300" dirty="0" smtClean="0">
                <a:solidFill>
                  <a:srgbClr val="000000"/>
                </a:solidFill>
                <a:latin typeface="Montserrat" panose="00000500000000000000" pitchFamily="2" charset="-52"/>
                <a:ea typeface="Verdana" panose="020B0604030504040204" pitchFamily="34" charset="0"/>
              </a:rPr>
            </a:br>
            <a:r>
              <a:rPr lang="ru-RU" sz="1400" dirty="0" smtClean="0">
                <a:solidFill>
                  <a:srgbClr val="000000"/>
                </a:solidFill>
                <a:latin typeface="Montserrat" panose="00000500000000000000" pitchFamily="2" charset="-52"/>
                <a:ea typeface="Verdana" panose="020B0604030504040204" pitchFamily="34" charset="0"/>
              </a:rPr>
              <a:t>предоставление </a:t>
            </a:r>
            <a:r>
              <a:rPr lang="ru-RU" sz="1400" dirty="0">
                <a:solidFill>
                  <a:srgbClr val="000000"/>
                </a:solidFill>
                <a:latin typeface="Montserrat" panose="00000500000000000000" pitchFamily="2" charset="-52"/>
                <a:ea typeface="Verdana" panose="020B0604030504040204" pitchFamily="34" charset="0"/>
              </a:rPr>
              <a:t>заемщику на период строительства объекта недвижимости либо </a:t>
            </a:r>
            <a:r>
              <a:rPr lang="ru-RU" sz="1400" dirty="0" smtClean="0">
                <a:solidFill>
                  <a:srgbClr val="000000"/>
                </a:solidFill>
                <a:latin typeface="Montserrat" panose="00000500000000000000" pitchFamily="2" charset="-52"/>
                <a:ea typeface="Verdana" panose="020B0604030504040204" pitchFamily="34" charset="0"/>
              </a:rPr>
              <a:t>на срок, определенный застройщиком </a:t>
            </a:r>
            <a:r>
              <a:rPr lang="ru-RU" sz="1400" b="1" dirty="0" smtClean="0">
                <a:solidFill>
                  <a:srgbClr val="FB5154"/>
                </a:solidFill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льготной</a:t>
            </a:r>
            <a:r>
              <a:rPr lang="ru-RU" sz="1400" dirty="0" smtClean="0">
                <a:solidFill>
                  <a:srgbClr val="FB5154"/>
                </a:solidFill>
                <a:latin typeface="Montserrat" panose="00000500000000000000" pitchFamily="2" charset="-52"/>
                <a:ea typeface="Verdana" panose="020B0604030504040204" pitchFamily="34" charset="0"/>
              </a:rPr>
              <a:t> </a:t>
            </a:r>
            <a:r>
              <a:rPr lang="ru-RU" sz="1400" b="1" dirty="0">
                <a:solidFill>
                  <a:srgbClr val="FB5154"/>
                </a:solidFill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% ставки по </a:t>
            </a:r>
            <a:r>
              <a:rPr lang="ru-RU" sz="1400" b="1" dirty="0" smtClean="0">
                <a:solidFill>
                  <a:srgbClr val="FB5154"/>
                </a:solidFill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ипотеке без комиссии от застройщика</a:t>
            </a:r>
          </a:p>
          <a:p>
            <a:endParaRPr lang="ru-RU" sz="1500" b="1" dirty="0" smtClean="0">
              <a:solidFill>
                <a:srgbClr val="003791"/>
              </a:solidFill>
              <a:latin typeface="Montserrat" panose="00000500000000000000" pitchFamily="2" charset="-52"/>
              <a:ea typeface="Verdana" panose="020B0604030504040204" pitchFamily="34" charset="0"/>
            </a:endParaRPr>
          </a:p>
          <a:p>
            <a:r>
              <a:rPr lang="ru-RU" sz="1500" b="1" dirty="0" smtClean="0">
                <a:solidFill>
                  <a:srgbClr val="003791"/>
                </a:solidFill>
                <a:latin typeface="Montserrat" panose="00000500000000000000" pitchFamily="2" charset="-52"/>
                <a:ea typeface="Verdana" panose="020B0604030504040204" pitchFamily="34" charset="0"/>
              </a:rPr>
              <a:t>Механика </a:t>
            </a:r>
            <a:r>
              <a:rPr lang="ru-RU" sz="1500" b="1" dirty="0">
                <a:solidFill>
                  <a:srgbClr val="003791"/>
                </a:solidFill>
                <a:latin typeface="Montserrat" panose="00000500000000000000" pitchFamily="2" charset="-52"/>
                <a:ea typeface="Verdana" panose="020B0604030504040204" pitchFamily="34" charset="0"/>
              </a:rPr>
              <a:t>программы: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Montserrat" panose="00000500000000000000" pitchFamily="2" charset="-52"/>
                <a:ea typeface="Verdana" panose="020B0604030504040204" pitchFamily="34" charset="0"/>
              </a:rPr>
              <a:t>Размещение </a:t>
            </a:r>
            <a:r>
              <a:rPr lang="ru-RU" sz="1400" dirty="0">
                <a:solidFill>
                  <a:srgbClr val="000000"/>
                </a:solidFill>
                <a:latin typeface="Montserrat" panose="00000500000000000000" pitchFamily="2" charset="-52"/>
                <a:ea typeface="Verdana" panose="020B0604030504040204" pitchFamily="34" charset="0"/>
              </a:rPr>
              <a:t>суммы кредита на аккредитиве </a:t>
            </a:r>
            <a:r>
              <a:rPr lang="ru-RU" sz="1400" b="1" dirty="0">
                <a:solidFill>
                  <a:srgbClr val="FB5154"/>
                </a:solidFill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до ввода объекта либо срок, определенный застройщиком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Montserrat" panose="00000500000000000000" pitchFamily="2" charset="-52"/>
                <a:ea typeface="Verdana" panose="020B0604030504040204" pitchFamily="34" charset="0"/>
              </a:rPr>
              <a:t>Блокировка средств первоначального взноса клиента до государственной регистрации сделки (либо размещение на аккредитиве в стороннем банке), после – перечисление застройщику/</a:t>
            </a:r>
            <a:r>
              <a:rPr lang="ru-RU" sz="1400" dirty="0" err="1">
                <a:solidFill>
                  <a:srgbClr val="000000"/>
                </a:solidFill>
                <a:latin typeface="Montserrat" panose="00000500000000000000" pitchFamily="2" charset="-52"/>
                <a:ea typeface="Verdana" panose="020B0604030504040204" pitchFamily="34" charset="0"/>
              </a:rPr>
              <a:t>эскроу</a:t>
            </a:r>
            <a:r>
              <a:rPr lang="ru-RU" sz="1400" dirty="0">
                <a:solidFill>
                  <a:srgbClr val="000000"/>
                </a:solidFill>
                <a:latin typeface="Montserrat" panose="00000500000000000000" pitchFamily="2" charset="-52"/>
                <a:ea typeface="Verdana" panose="020B0604030504040204" pitchFamily="34" charset="0"/>
              </a:rPr>
              <a:t> счет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Montserrat" panose="00000500000000000000" pitchFamily="2" charset="-52"/>
                <a:ea typeface="Verdana" panose="020B0604030504040204" pitchFamily="34" charset="0"/>
              </a:rPr>
              <a:t>  Предоставление льготной ставки клиенту на срок до ввода либо срок, определенный застройщиком</a:t>
            </a:r>
          </a:p>
          <a:p>
            <a:endParaRPr lang="ru-RU" sz="1300" dirty="0" smtClean="0">
              <a:solidFill>
                <a:srgbClr val="000000"/>
              </a:solidFill>
              <a:latin typeface="Montserrat" panose="00000500000000000000" pitchFamily="2" charset="-52"/>
              <a:ea typeface="Verdana" panose="020B0604030504040204" pitchFamily="34" charset="0"/>
            </a:endParaRPr>
          </a:p>
          <a:p>
            <a:r>
              <a:rPr lang="ru-RU" sz="1500" b="1" dirty="0" smtClean="0">
                <a:solidFill>
                  <a:srgbClr val="003791"/>
                </a:solidFill>
                <a:latin typeface="Montserrat" panose="00000500000000000000" pitchFamily="2" charset="-52"/>
                <a:ea typeface="Verdana" panose="020B0604030504040204" pitchFamily="34" charset="0"/>
              </a:rPr>
              <a:t>Программы кредитования</a:t>
            </a:r>
            <a:r>
              <a:rPr lang="ru-RU" sz="1500" b="1" dirty="0">
                <a:solidFill>
                  <a:srgbClr val="003791"/>
                </a:solidFill>
                <a:latin typeface="Montserrat" panose="00000500000000000000" pitchFamily="2" charset="-52"/>
                <a:ea typeface="Verdana" panose="020B0604030504040204" pitchFamily="34" charset="0"/>
              </a:rPr>
              <a:t>: </a:t>
            </a:r>
            <a:r>
              <a:rPr lang="ru-RU" sz="1300" b="1" dirty="0" smtClean="0">
                <a:solidFill>
                  <a:srgbClr val="003791"/>
                </a:solidFill>
                <a:latin typeface="Montserrat" panose="00000500000000000000" pitchFamily="2" charset="-52"/>
                <a:ea typeface="Verdana" panose="020B0604030504040204" pitchFamily="34" charset="0"/>
              </a:rPr>
              <a:t/>
            </a:r>
            <a:br>
              <a:rPr lang="ru-RU" sz="1300" b="1" dirty="0" smtClean="0">
                <a:solidFill>
                  <a:srgbClr val="003791"/>
                </a:solidFill>
                <a:latin typeface="Montserrat" panose="00000500000000000000" pitchFamily="2" charset="-52"/>
                <a:ea typeface="Verdana" panose="020B0604030504040204" pitchFamily="34" charset="0"/>
              </a:rPr>
            </a:br>
            <a:r>
              <a:rPr lang="ru-RU" sz="1400" dirty="0" smtClean="0">
                <a:solidFill>
                  <a:srgbClr val="000000"/>
                </a:solidFill>
                <a:latin typeface="Montserrat" panose="00000500000000000000" pitchFamily="2" charset="-52"/>
                <a:ea typeface="Verdana" panose="020B0604030504040204" pitchFamily="34" charset="0"/>
              </a:rPr>
              <a:t>«Новостройка» (квартира, апартаменты), </a:t>
            </a:r>
            <a:r>
              <a:rPr lang="ru-RU" sz="1400" dirty="0">
                <a:solidFill>
                  <a:srgbClr val="000000"/>
                </a:solidFill>
                <a:latin typeface="Montserrat" panose="00000500000000000000" pitchFamily="2" charset="-52"/>
                <a:ea typeface="Verdana" panose="020B0604030504040204" pitchFamily="34" charset="0"/>
              </a:rPr>
              <a:t>«Коммерческая </a:t>
            </a:r>
            <a:r>
              <a:rPr lang="ru-RU" sz="1400" dirty="0" smtClean="0">
                <a:solidFill>
                  <a:srgbClr val="000000"/>
                </a:solidFill>
                <a:latin typeface="Montserrat" panose="00000500000000000000" pitchFamily="2" charset="-52"/>
                <a:ea typeface="Verdana" panose="020B0604030504040204" pitchFamily="34" charset="0"/>
              </a:rPr>
              <a:t>ипотека»</a:t>
            </a:r>
            <a:endParaRPr lang="ru-RU" sz="1500" dirty="0" smtClean="0">
              <a:solidFill>
                <a:srgbClr val="000000"/>
              </a:solidFill>
              <a:latin typeface="Montserrat" panose="00000500000000000000" pitchFamily="2" charset="-52"/>
              <a:ea typeface="Verdana" panose="020B0604030504040204" pitchFamily="34" charset="0"/>
            </a:endParaRPr>
          </a:p>
          <a:p>
            <a:r>
              <a:rPr lang="ru-RU" sz="1500" b="1" dirty="0">
                <a:solidFill>
                  <a:srgbClr val="003791"/>
                </a:solidFill>
                <a:latin typeface="Montserrat" panose="00000500000000000000" pitchFamily="2" charset="-52"/>
                <a:ea typeface="Verdana" panose="020B0604030504040204" pitchFamily="34" charset="0"/>
              </a:rPr>
              <a:t>Срок предоставления льготной ставки по кредиту</a:t>
            </a:r>
            <a:r>
              <a:rPr lang="ru-RU" sz="1500" b="1" dirty="0" smtClean="0">
                <a:solidFill>
                  <a:srgbClr val="003791"/>
                </a:solidFill>
                <a:latin typeface="Montserrat" panose="00000500000000000000" pitchFamily="2" charset="-52"/>
                <a:ea typeface="Verdana" panose="020B0604030504040204" pitchFamily="34" charset="0"/>
              </a:rPr>
              <a:t>:</a:t>
            </a:r>
            <a:endParaRPr lang="ru-RU" b="1" dirty="0">
              <a:solidFill>
                <a:srgbClr val="003791"/>
              </a:solidFill>
              <a:latin typeface="Montserrat" panose="00000500000000000000" pitchFamily="2" charset="-52"/>
              <a:ea typeface="Verdana" panose="020B0604030504040204" pitchFamily="34" charset="0"/>
            </a:endParaRPr>
          </a:p>
          <a:p>
            <a:r>
              <a:rPr lang="ru-RU" sz="1400" b="1" dirty="0" smtClean="0">
                <a:solidFill>
                  <a:srgbClr val="FB5154"/>
                </a:solidFill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ДДУ/ДУПТ</a:t>
            </a:r>
            <a:endParaRPr lang="ru-RU" sz="1400" dirty="0" smtClean="0">
              <a:solidFill>
                <a:srgbClr val="000000"/>
              </a:solidFill>
              <a:latin typeface="Montserrat" panose="00000500000000000000" pitchFamily="2" charset="-52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Montserrat" panose="00000500000000000000" pitchFamily="2" charset="-52"/>
                <a:ea typeface="Verdana" panose="020B0604030504040204" pitchFamily="34" charset="0"/>
              </a:rPr>
              <a:t>От 6 до 36 месяцев с шагом 1 месяц (на выбор застройщика)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Montserrat" panose="00000500000000000000" pitchFamily="2" charset="-52"/>
                <a:ea typeface="Verdana" panose="020B0604030504040204" pitchFamily="34" charset="0"/>
              </a:rPr>
              <a:t>Срок </a:t>
            </a:r>
            <a:r>
              <a:rPr lang="ru-RU" sz="1400" dirty="0">
                <a:solidFill>
                  <a:srgbClr val="000000"/>
                </a:solidFill>
                <a:latin typeface="Montserrat" panose="00000500000000000000" pitchFamily="2" charset="-52"/>
                <a:ea typeface="Verdana" panose="020B0604030504040204" pitchFamily="34" charset="0"/>
              </a:rPr>
              <a:t>должен </a:t>
            </a:r>
            <a:r>
              <a:rPr lang="ru-RU" sz="1400" dirty="0" smtClean="0">
                <a:solidFill>
                  <a:srgbClr val="000000"/>
                </a:solidFill>
                <a:latin typeface="Montserrat" panose="00000500000000000000" pitchFamily="2" charset="-52"/>
                <a:ea typeface="Verdana" panose="020B0604030504040204" pitchFamily="34" charset="0"/>
              </a:rPr>
              <a:t>завершаться </a:t>
            </a:r>
            <a:r>
              <a:rPr lang="ru-RU" sz="1400" dirty="0">
                <a:solidFill>
                  <a:srgbClr val="000000"/>
                </a:solidFill>
                <a:latin typeface="Montserrat" panose="00000500000000000000" pitchFamily="2" charset="-52"/>
                <a:ea typeface="Verdana" panose="020B0604030504040204" pitchFamily="34" charset="0"/>
              </a:rPr>
              <a:t>не позднее предполагаемой даты ввода в </a:t>
            </a:r>
            <a:r>
              <a:rPr lang="ru-RU" sz="1400" dirty="0" smtClean="0">
                <a:solidFill>
                  <a:srgbClr val="000000"/>
                </a:solidFill>
                <a:latin typeface="Montserrat" panose="00000500000000000000" pitchFamily="2" charset="-52"/>
                <a:ea typeface="Verdana" panose="020B0604030504040204" pitchFamily="34" charset="0"/>
              </a:rPr>
              <a:t>эксплуатацию</a:t>
            </a:r>
            <a:endParaRPr lang="ru-RU" sz="1400" dirty="0">
              <a:solidFill>
                <a:srgbClr val="000000"/>
              </a:solidFill>
              <a:latin typeface="Montserrat" panose="00000500000000000000" pitchFamily="2" charset="-52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Montserrat" panose="00000500000000000000" pitchFamily="2" charset="-52"/>
                <a:ea typeface="Verdana" panose="020B0604030504040204" pitchFamily="34" charset="0"/>
              </a:rPr>
              <a:t>Если срок ввода в проектной декларации указан конец месяца, квартала – датой ввода считаем дату начала </a:t>
            </a:r>
            <a:r>
              <a:rPr lang="ru-RU" sz="1400" dirty="0" smtClean="0">
                <a:solidFill>
                  <a:srgbClr val="000000"/>
                </a:solidFill>
                <a:latin typeface="Montserrat" panose="00000500000000000000" pitchFamily="2" charset="-52"/>
                <a:ea typeface="Verdana" panose="020B0604030504040204" pitchFamily="34" charset="0"/>
              </a:rPr>
              <a:t>месяца/квартала</a:t>
            </a:r>
          </a:p>
          <a:p>
            <a:endParaRPr lang="ru-RU" sz="1400" dirty="0">
              <a:solidFill>
                <a:srgbClr val="000000"/>
              </a:solidFill>
              <a:latin typeface="Montserrat" panose="00000500000000000000" pitchFamily="2" charset="-52"/>
              <a:ea typeface="Verdana" panose="020B0604030504040204" pitchFamily="34" charset="0"/>
            </a:endParaRPr>
          </a:p>
          <a:p>
            <a:r>
              <a:rPr lang="ru-RU" sz="1400" b="1" dirty="0" smtClean="0">
                <a:solidFill>
                  <a:srgbClr val="FB5154"/>
                </a:solidFill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ДКП</a:t>
            </a:r>
            <a:endParaRPr lang="ru-RU" sz="1400" dirty="0">
              <a:solidFill>
                <a:srgbClr val="000000"/>
              </a:solidFill>
              <a:latin typeface="Montserrat" panose="00000500000000000000" pitchFamily="2" charset="-52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latin typeface="Montserrat" panose="00000500000000000000" pitchFamily="2" charset="-52"/>
                <a:ea typeface="Verdana" panose="020B0604030504040204" pitchFamily="34" charset="0"/>
              </a:rPr>
              <a:t>От </a:t>
            </a:r>
            <a:r>
              <a:rPr lang="ru-RU" sz="1400" dirty="0" smtClean="0">
                <a:solidFill>
                  <a:srgbClr val="000000"/>
                </a:solidFill>
                <a:latin typeface="Montserrat" panose="00000500000000000000" pitchFamily="2" charset="-52"/>
                <a:ea typeface="Verdana" panose="020B0604030504040204" pitchFamily="34" charset="0"/>
              </a:rPr>
              <a:t>6 </a:t>
            </a:r>
            <a:r>
              <a:rPr lang="ru-RU" sz="1400" dirty="0">
                <a:solidFill>
                  <a:srgbClr val="000000"/>
                </a:solidFill>
                <a:latin typeface="Montserrat" panose="00000500000000000000" pitchFamily="2" charset="-52"/>
                <a:ea typeface="Verdana" panose="020B0604030504040204" pitchFamily="34" charset="0"/>
              </a:rPr>
              <a:t>до 36 месяцев с шагом 1 месяц</a:t>
            </a:r>
          </a:p>
          <a:p>
            <a:r>
              <a:rPr lang="ru-RU" sz="1200" b="1" dirty="0" smtClean="0">
                <a:solidFill>
                  <a:srgbClr val="FB5154"/>
                </a:solidFill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При досрочном вводе объекта в эксплуатацию – зафиксированный срок действия льготной ставки у клиента не меняется</a:t>
            </a:r>
            <a:endParaRPr lang="ru-RU" sz="1300" dirty="0" smtClean="0">
              <a:solidFill>
                <a:srgbClr val="000000"/>
              </a:solidFill>
              <a:latin typeface="Montserrat" panose="00000500000000000000" pitchFamily="2" charset="-52"/>
              <a:ea typeface="Verdana" panose="020B0604030504040204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487488" y="139917"/>
            <a:ext cx="10369152" cy="5040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200" b="1" kern="1200" spc="-15">
                <a:solidFill>
                  <a:srgbClr val="3A4F9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3000" dirty="0" smtClean="0">
                <a:solidFill>
                  <a:srgbClr val="003791"/>
                </a:solidFill>
                <a:latin typeface="Montserrat" panose="00000500000000000000" pitchFamily="2" charset="-52"/>
                <a:ea typeface="Verdana" panose="020B0604030504040204" pitchFamily="34" charset="0"/>
                <a:cs typeface="+mn-cs"/>
              </a:rPr>
              <a:t>Описание программы «Правильная ипотека»</a:t>
            </a:r>
            <a:endParaRPr lang="ru-RU" sz="3000" dirty="0">
              <a:solidFill>
                <a:srgbClr val="003791"/>
              </a:solidFill>
              <a:latin typeface="Montserrat" panose="00000500000000000000" pitchFamily="2" charset="-52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62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8235" y="1343526"/>
            <a:ext cx="212404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/>
            <a:r>
              <a:rPr lang="ru-RU" sz="900" b="1" dirty="0" smtClean="0">
                <a:solidFill>
                  <a:srgbClr val="FC5055"/>
                </a:solidFill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Москва</a:t>
            </a:r>
          </a:p>
          <a:p>
            <a:pPr fontAlgn="b"/>
            <a:r>
              <a:rPr lang="ru-RU" sz="900" dirty="0">
                <a:latin typeface="Montserrat" panose="00000500000000000000" pitchFamily="2" charset="-52"/>
                <a:cs typeface="Arial" panose="020B0604020202020204" pitchFamily="34" charset="0"/>
              </a:rPr>
              <a:t>Самолет</a:t>
            </a:r>
          </a:p>
          <a:p>
            <a:pPr fontAlgn="b"/>
            <a:r>
              <a:rPr lang="ru-RU" sz="900" dirty="0">
                <a:latin typeface="Montserrat" panose="00000500000000000000" pitchFamily="2" charset="-52"/>
                <a:cs typeface="Arial" panose="020B0604020202020204" pitchFamily="34" charset="0"/>
              </a:rPr>
              <a:t>А 101</a:t>
            </a: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cs typeface="Arial" panose="020B0604020202020204" pitchFamily="34" charset="0"/>
              </a:rPr>
              <a:t>ГРАНЕЛЬ</a:t>
            </a: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cs typeface="Arial" panose="020B0604020202020204" pitchFamily="34" charset="0"/>
              </a:rPr>
              <a:t>ФСК</a:t>
            </a:r>
          </a:p>
          <a:p>
            <a:pPr fontAlgn="b"/>
            <a:r>
              <a:rPr lang="en-US" sz="900" dirty="0" err="1">
                <a:latin typeface="Montserrat" panose="00000500000000000000" pitchFamily="2" charset="-52"/>
                <a:cs typeface="Arial" panose="020B0604020202020204" pitchFamily="34" charset="0"/>
              </a:rPr>
              <a:t>Kaskad</a:t>
            </a:r>
            <a:r>
              <a:rPr lang="en-US" sz="900" dirty="0">
                <a:latin typeface="Montserrat" panose="00000500000000000000" pitchFamily="2" charset="-52"/>
                <a:cs typeface="Arial" panose="020B0604020202020204" pitchFamily="34" charset="0"/>
              </a:rPr>
              <a:t> </a:t>
            </a:r>
            <a:r>
              <a:rPr lang="en-US" sz="900" dirty="0" smtClean="0">
                <a:latin typeface="Montserrat" panose="00000500000000000000" pitchFamily="2" charset="-52"/>
                <a:cs typeface="Arial" panose="020B0604020202020204" pitchFamily="34" charset="0"/>
              </a:rPr>
              <a:t>Family</a:t>
            </a:r>
            <a:endParaRPr lang="ru-RU" sz="900" dirty="0"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cs typeface="Arial" panose="020B0604020202020204" pitchFamily="34" charset="0"/>
              </a:rPr>
              <a:t>Эталон</a:t>
            </a:r>
          </a:p>
          <a:p>
            <a:pPr fontAlgn="b"/>
            <a:r>
              <a:rPr lang="ru-RU" sz="900" dirty="0" err="1" smtClean="0">
                <a:latin typeface="Montserrat" panose="00000500000000000000" pitchFamily="2" charset="-52"/>
                <a:cs typeface="Arial" panose="020B0604020202020204" pitchFamily="34" charset="0"/>
              </a:rPr>
              <a:t>Инград</a:t>
            </a:r>
            <a:endParaRPr lang="ru-RU" sz="900" dirty="0"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 fontAlgn="b"/>
            <a:r>
              <a:rPr lang="ru-RU" sz="900" dirty="0">
                <a:latin typeface="Montserrat" panose="00000500000000000000" pitchFamily="2" charset="-52"/>
                <a:cs typeface="Arial" panose="020B0604020202020204" pitchFamily="34" charset="0"/>
              </a:rPr>
              <a:t>Русич</a:t>
            </a: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cs typeface="Arial" panose="020B0604020202020204" pitchFamily="34" charset="0"/>
              </a:rPr>
              <a:t>БРУСНИКА</a:t>
            </a:r>
          </a:p>
          <a:p>
            <a:pPr fontAlgn="b"/>
            <a:r>
              <a:rPr lang="ru-RU" sz="900" dirty="0">
                <a:latin typeface="Montserrat" panose="00000500000000000000" pitchFamily="2" charset="-52"/>
                <a:cs typeface="Arial" panose="020B0604020202020204" pitchFamily="34" charset="0"/>
              </a:rPr>
              <a:t>ТЕКТА </a:t>
            </a:r>
            <a:r>
              <a:rPr lang="en-US" sz="900" dirty="0" smtClean="0">
                <a:latin typeface="Montserrat" panose="00000500000000000000" pitchFamily="2" charset="-52"/>
                <a:cs typeface="Arial" panose="020B0604020202020204" pitchFamily="34" charset="0"/>
              </a:rPr>
              <a:t>Group</a:t>
            </a:r>
            <a:endParaRPr lang="ru-RU" sz="900" dirty="0" smtClean="0"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 fontAlgn="b"/>
            <a:r>
              <a:rPr lang="ru-RU" sz="900" dirty="0">
                <a:latin typeface="Montserrat" panose="00000500000000000000" pitchFamily="2" charset="-52"/>
                <a:cs typeface="Arial" panose="020B0604020202020204" pitchFamily="34" charset="0"/>
              </a:rPr>
              <a:t>Страна </a:t>
            </a:r>
            <a:r>
              <a:rPr lang="ru-RU" sz="900" dirty="0" err="1">
                <a:latin typeface="Montserrat" panose="00000500000000000000" pitchFamily="2" charset="-52"/>
                <a:cs typeface="Arial" panose="020B0604020202020204" pitchFamily="34" charset="0"/>
              </a:rPr>
              <a:t>Девелопмент</a:t>
            </a:r>
            <a:endParaRPr lang="ru-RU" sz="900" dirty="0"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 fontAlgn="b"/>
            <a:r>
              <a:rPr lang="ru-RU" sz="900" dirty="0" err="1" smtClean="0">
                <a:latin typeface="Montserrat" panose="00000500000000000000" pitchFamily="2" charset="-52"/>
                <a:cs typeface="Arial" panose="020B0604020202020204" pitchFamily="34" charset="0"/>
              </a:rPr>
              <a:t>Стройком</a:t>
            </a:r>
            <a:r>
              <a:rPr lang="ru-RU" sz="900" dirty="0" smtClean="0">
                <a:latin typeface="Montserrat" panose="00000500000000000000" pitchFamily="2" charset="-52"/>
                <a:cs typeface="Arial" panose="020B0604020202020204" pitchFamily="34" charset="0"/>
              </a:rPr>
              <a:t> (</a:t>
            </a:r>
            <a:r>
              <a:rPr lang="ru-RU" sz="900" dirty="0" err="1" smtClean="0">
                <a:latin typeface="Montserrat" panose="00000500000000000000" pitchFamily="2" charset="-52"/>
                <a:cs typeface="Arial" panose="020B0604020202020204" pitchFamily="34" charset="0"/>
              </a:rPr>
              <a:t>Инвесттраст</a:t>
            </a:r>
            <a:r>
              <a:rPr lang="ru-RU" sz="900" dirty="0" smtClean="0">
                <a:latin typeface="Montserrat" panose="00000500000000000000" pitchFamily="2" charset="-52"/>
                <a:cs typeface="Arial" panose="020B0604020202020204" pitchFamily="34" charset="0"/>
              </a:rPr>
              <a:t>)</a:t>
            </a:r>
            <a:endParaRPr lang="ru-RU" sz="900" dirty="0"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 fontAlgn="b"/>
            <a:r>
              <a:rPr lang="en-US" sz="900" dirty="0" smtClean="0">
                <a:latin typeface="Montserrat" panose="00000500000000000000" pitchFamily="2" charset="-52"/>
                <a:cs typeface="Arial" panose="020B0604020202020204" pitchFamily="34" charset="0"/>
              </a:rPr>
              <a:t>G3 </a:t>
            </a:r>
            <a:r>
              <a:rPr lang="en-US" sz="900" dirty="0">
                <a:latin typeface="Montserrat" panose="00000500000000000000" pitchFamily="2" charset="-52"/>
                <a:cs typeface="Arial" panose="020B0604020202020204" pitchFamily="34" charset="0"/>
              </a:rPr>
              <a:t>Group</a:t>
            </a:r>
          </a:p>
          <a:p>
            <a:pPr fontAlgn="b"/>
            <a:r>
              <a:rPr lang="en-US" sz="900" dirty="0" smtClean="0">
                <a:latin typeface="Montserrat" panose="00000500000000000000" pitchFamily="2" charset="-52"/>
                <a:cs typeface="Arial" panose="020B0604020202020204" pitchFamily="34" charset="0"/>
              </a:rPr>
              <a:t>MR </a:t>
            </a:r>
            <a:r>
              <a:rPr lang="en-US" sz="900" dirty="0">
                <a:latin typeface="Montserrat" panose="00000500000000000000" pitchFamily="2" charset="-52"/>
                <a:cs typeface="Arial" panose="020B0604020202020204" pitchFamily="34" charset="0"/>
              </a:rPr>
              <a:t>Group</a:t>
            </a:r>
          </a:p>
          <a:p>
            <a:pPr fontAlgn="b"/>
            <a:r>
              <a:rPr lang="en-US" sz="900" dirty="0">
                <a:latin typeface="Montserrat" panose="00000500000000000000" pitchFamily="2" charset="-52"/>
                <a:cs typeface="Arial" panose="020B0604020202020204" pitchFamily="34" charset="0"/>
              </a:rPr>
              <a:t>RDI</a:t>
            </a:r>
          </a:p>
          <a:p>
            <a:pPr fontAlgn="b"/>
            <a:r>
              <a:rPr lang="en-US" sz="900" dirty="0">
                <a:latin typeface="Montserrat" panose="00000500000000000000" pitchFamily="2" charset="-52"/>
                <a:cs typeface="Arial" panose="020B0604020202020204" pitchFamily="34" charset="0"/>
              </a:rPr>
              <a:t>TOUCH</a:t>
            </a:r>
          </a:p>
          <a:p>
            <a:pPr fontAlgn="b"/>
            <a:r>
              <a:rPr lang="en-US" sz="900" dirty="0" smtClean="0">
                <a:latin typeface="Montserrat" panose="00000500000000000000" pitchFamily="2" charset="-52"/>
                <a:cs typeface="Arial" panose="020B0604020202020204" pitchFamily="34" charset="0"/>
              </a:rPr>
              <a:t>SEZAR </a:t>
            </a:r>
            <a:r>
              <a:rPr lang="en-US" sz="900" dirty="0">
                <a:latin typeface="Montserrat" panose="00000500000000000000" pitchFamily="2" charset="-52"/>
                <a:cs typeface="Arial" panose="020B0604020202020204" pitchFamily="34" charset="0"/>
              </a:rPr>
              <a:t>GROUP</a:t>
            </a: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cs typeface="Arial" panose="020B0604020202020204" pitchFamily="34" charset="0"/>
              </a:rPr>
              <a:t>АКВИЛОН</a:t>
            </a: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cs typeface="Arial" panose="020B0604020202020204" pitchFamily="34" charset="0"/>
              </a:rPr>
              <a:t>ПИОНЕР</a:t>
            </a:r>
            <a:endParaRPr lang="ru-RU" sz="900" dirty="0"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 fontAlgn="b"/>
            <a:r>
              <a:rPr lang="ru-RU" sz="900" dirty="0" err="1" smtClean="0">
                <a:latin typeface="Montserrat" panose="00000500000000000000" pitchFamily="2" charset="-52"/>
                <a:cs typeface="Arial" panose="020B0604020202020204" pitchFamily="34" charset="0"/>
              </a:rPr>
              <a:t>Ташир</a:t>
            </a:r>
            <a:r>
              <a:rPr lang="ru-RU" sz="900" dirty="0" smtClean="0">
                <a:latin typeface="Montserrat" panose="00000500000000000000" pitchFamily="2" charset="-52"/>
                <a:cs typeface="Arial" panose="020B0604020202020204" pitchFamily="34" charset="0"/>
              </a:rPr>
              <a:t> </a:t>
            </a:r>
            <a:endParaRPr lang="ru-RU" sz="900" dirty="0"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cs typeface="Arial" panose="020B0604020202020204" pitchFamily="34" charset="0"/>
              </a:rPr>
              <a:t>Стадион </a:t>
            </a:r>
            <a:r>
              <a:rPr lang="ru-RU" sz="900" dirty="0">
                <a:latin typeface="Montserrat" panose="00000500000000000000" pitchFamily="2" charset="-52"/>
                <a:cs typeface="Arial" panose="020B0604020202020204" pitchFamily="34" charset="0"/>
              </a:rPr>
              <a:t>«</a:t>
            </a:r>
            <a:r>
              <a:rPr lang="ru-RU" sz="900" dirty="0" smtClean="0">
                <a:latin typeface="Montserrat" panose="00000500000000000000" pitchFamily="2" charset="-52"/>
                <a:cs typeface="Arial" panose="020B0604020202020204" pitchFamily="34" charset="0"/>
              </a:rPr>
              <a:t>Спартак</a:t>
            </a:r>
            <a:endParaRPr lang="ru-RU" sz="900" dirty="0"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cs typeface="Arial" panose="020B0604020202020204" pitchFamily="34" charset="0"/>
              </a:rPr>
              <a:t>Экспериментальный </a:t>
            </a:r>
            <a:r>
              <a:rPr lang="ru-RU" sz="900" dirty="0">
                <a:latin typeface="Montserrat" panose="00000500000000000000" pitchFamily="2" charset="-52"/>
                <a:cs typeface="Arial" panose="020B0604020202020204" pitchFamily="34" charset="0"/>
              </a:rPr>
              <a:t>завод качественных </a:t>
            </a:r>
            <a:r>
              <a:rPr lang="ru-RU" sz="900" dirty="0" smtClean="0">
                <a:latin typeface="Montserrat" panose="00000500000000000000" pitchFamily="2" charset="-52"/>
                <a:cs typeface="Arial" panose="020B0604020202020204" pitchFamily="34" charset="0"/>
              </a:rPr>
              <a:t>сплавов</a:t>
            </a:r>
            <a:endParaRPr lang="ru-RU" sz="900" dirty="0"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cs typeface="Arial" panose="020B0604020202020204" pitchFamily="34" charset="0"/>
              </a:rPr>
              <a:t>СЗ </a:t>
            </a:r>
            <a:r>
              <a:rPr lang="ru-RU" sz="900" dirty="0">
                <a:latin typeface="Montserrat" panose="00000500000000000000" pitchFamily="2" charset="-52"/>
                <a:cs typeface="Arial" panose="020B0604020202020204" pitchFamily="34" charset="0"/>
              </a:rPr>
              <a:t>«НОВОСТРОЙ-Е»</a:t>
            </a: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cs typeface="Arial" panose="020B0604020202020204" pitchFamily="34" charset="0"/>
              </a:rPr>
              <a:t>ИМПУЛЬС </a:t>
            </a:r>
            <a:r>
              <a:rPr lang="ru-RU" sz="900" dirty="0">
                <a:latin typeface="Montserrat" panose="00000500000000000000" pitchFamily="2" charset="-52"/>
                <a:cs typeface="Arial" panose="020B0604020202020204" pitchFamily="34" charset="0"/>
              </a:rPr>
              <a:t>ГРУПП</a:t>
            </a: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cs typeface="Arial" panose="020B0604020202020204" pitchFamily="34" charset="0"/>
              </a:rPr>
              <a:t>КВАРТАЛ-ИНВЕСТСТРОЙ</a:t>
            </a:r>
            <a:endParaRPr lang="ru-RU" sz="900" dirty="0"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cs typeface="Arial" panose="020B0604020202020204" pitchFamily="34" charset="0"/>
              </a:rPr>
              <a:t>СЗ </a:t>
            </a:r>
            <a:r>
              <a:rPr lang="ru-RU" sz="900" dirty="0">
                <a:latin typeface="Montserrat" panose="00000500000000000000" pitchFamily="2" charset="-52"/>
                <a:cs typeface="Arial" panose="020B0604020202020204" pitchFamily="34" charset="0"/>
              </a:rPr>
              <a:t>Номер 2</a:t>
            </a: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cs typeface="Arial" panose="020B0604020202020204" pitchFamily="34" charset="0"/>
              </a:rPr>
              <a:t>СЗ </a:t>
            </a:r>
            <a:r>
              <a:rPr lang="ru-RU" sz="900" dirty="0">
                <a:latin typeface="Montserrat" panose="00000500000000000000" pitchFamily="2" charset="-52"/>
                <a:cs typeface="Arial" panose="020B0604020202020204" pitchFamily="34" charset="0"/>
              </a:rPr>
              <a:t>ПЗТИ</a:t>
            </a: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cs typeface="Arial" panose="020B0604020202020204" pitchFamily="34" charset="0"/>
              </a:rPr>
              <a:t>СЗ </a:t>
            </a:r>
            <a:r>
              <a:rPr lang="ru-RU" sz="900" dirty="0">
                <a:latin typeface="Montserrat" panose="00000500000000000000" pitchFamily="2" charset="-52"/>
                <a:cs typeface="Arial" panose="020B0604020202020204" pitchFamily="34" charset="0"/>
              </a:rPr>
              <a:t>РЕЗИДЕНЦИЯ 15</a:t>
            </a: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cs typeface="Arial" panose="020B0604020202020204" pitchFamily="34" charset="0"/>
              </a:rPr>
              <a:t>СЗ </a:t>
            </a:r>
            <a:r>
              <a:rPr lang="ru-RU" sz="900" dirty="0">
                <a:latin typeface="Montserrat" panose="00000500000000000000" pitchFamily="2" charset="-52"/>
                <a:cs typeface="Arial" panose="020B0604020202020204" pitchFamily="34" charset="0"/>
              </a:rPr>
              <a:t>ЭКО</a:t>
            </a: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cs typeface="Arial" panose="020B0604020202020204" pitchFamily="34" charset="0"/>
              </a:rPr>
              <a:t>СЗ </a:t>
            </a:r>
            <a:r>
              <a:rPr lang="ru-RU" sz="900" dirty="0">
                <a:latin typeface="Montserrat" panose="00000500000000000000" pitchFamily="2" charset="-52"/>
                <a:cs typeface="Arial" panose="020B0604020202020204" pitchFamily="34" charset="0"/>
              </a:rPr>
              <a:t>Альфа </a:t>
            </a:r>
            <a:r>
              <a:rPr lang="ru-RU" sz="900" dirty="0" err="1">
                <a:latin typeface="Montserrat" panose="00000500000000000000" pitchFamily="2" charset="-52"/>
                <a:cs typeface="Arial" panose="020B0604020202020204" pitchFamily="34" charset="0"/>
              </a:rPr>
              <a:t>Проджект</a:t>
            </a:r>
            <a:endParaRPr lang="ru-RU" sz="900" dirty="0"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cs typeface="Arial" panose="020B0604020202020204" pitchFamily="34" charset="0"/>
              </a:rPr>
              <a:t>Управление </a:t>
            </a:r>
            <a:r>
              <a:rPr lang="ru-RU" sz="900" dirty="0">
                <a:latin typeface="Montserrat" panose="00000500000000000000" pitchFamily="2" charset="-52"/>
                <a:cs typeface="Arial" panose="020B0604020202020204" pitchFamily="34" charset="0"/>
              </a:rPr>
              <a:t>экспериментальной застройки микрорайонов (УЭЗ)</a:t>
            </a: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cs typeface="Arial" panose="020B0604020202020204" pitchFamily="34" charset="0"/>
              </a:rPr>
              <a:t>РГ</a:t>
            </a:r>
            <a:r>
              <a:rPr lang="ru-RU" sz="900" dirty="0">
                <a:latin typeface="Montserrat" panose="00000500000000000000" pitchFamily="2" charset="-52"/>
                <a:cs typeface="Arial" panose="020B0604020202020204" pitchFamily="34" charset="0"/>
              </a:rPr>
              <a:t> </a:t>
            </a:r>
            <a:r>
              <a:rPr lang="ru-RU" sz="900" dirty="0" err="1" smtClean="0">
                <a:latin typeface="Montserrat" panose="00000500000000000000" pitchFamily="2" charset="-52"/>
                <a:cs typeface="Arial" panose="020B0604020202020204" pitchFamily="34" charset="0"/>
              </a:rPr>
              <a:t>Девелопмент</a:t>
            </a:r>
            <a:endParaRPr lang="ru-RU" sz="900" dirty="0">
              <a:latin typeface="Montserrat" panose="000005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49570" y="1345482"/>
            <a:ext cx="2664296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/>
            <a:r>
              <a:rPr lang="ru-RU" sz="900" b="1" dirty="0" smtClean="0">
                <a:solidFill>
                  <a:srgbClr val="FC5055"/>
                </a:solidFill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Санкт-Петербург</a:t>
            </a:r>
            <a:endParaRPr lang="ru-RU" sz="900" b="1" dirty="0">
              <a:solidFill>
                <a:srgbClr val="FC5055"/>
              </a:solidFill>
              <a:latin typeface="Montserrat" panose="00000500000000000000" pitchFamily="2" charset="-52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fontAlgn="b"/>
            <a:r>
              <a:rPr lang="en-US" sz="900" dirty="0" err="1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Setl</a:t>
            </a:r>
            <a:r>
              <a:rPr lang="en-US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 group</a:t>
            </a:r>
          </a:p>
          <a:p>
            <a:pPr fontAlgn="b"/>
            <a:r>
              <a:rPr lang="ru-RU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ЛСР</a:t>
            </a:r>
          </a:p>
          <a:p>
            <a:pPr fontAlgn="b"/>
            <a:r>
              <a:rPr lang="ru-RU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А 101</a:t>
            </a: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Самолет</a:t>
            </a: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Эталон</a:t>
            </a:r>
            <a:endParaRPr lang="ru-RU" sz="900" dirty="0">
              <a:latin typeface="Montserrat" panose="00000500000000000000" pitchFamily="2" charset="-52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fontAlgn="b"/>
            <a:r>
              <a:rPr lang="ru-RU" sz="900" dirty="0" err="1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Главстрой</a:t>
            </a:r>
            <a:endParaRPr lang="ru-RU" sz="900" dirty="0">
              <a:latin typeface="Montserrat" panose="00000500000000000000" pitchFamily="2" charset="-52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ФСК</a:t>
            </a:r>
            <a:endParaRPr lang="ru-RU" sz="900" dirty="0">
              <a:latin typeface="Montserrat" panose="00000500000000000000" pitchFamily="2" charset="-52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fontAlgn="b"/>
            <a:r>
              <a:rPr lang="en-US" sz="900" dirty="0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AAG </a:t>
            </a:r>
            <a:r>
              <a:rPr lang="ru-RU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Холдинг</a:t>
            </a:r>
          </a:p>
          <a:p>
            <a:pPr fontAlgn="b"/>
            <a:r>
              <a:rPr lang="en-US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Arsenal</a:t>
            </a:r>
          </a:p>
          <a:p>
            <a:pPr fontAlgn="b"/>
            <a:r>
              <a:rPr lang="en-US" sz="900" dirty="0" err="1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GloraX</a:t>
            </a:r>
            <a:endParaRPr lang="en-US" sz="900" dirty="0">
              <a:latin typeface="Montserrat" panose="00000500000000000000" pitchFamily="2" charset="-52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fontAlgn="b"/>
            <a:r>
              <a:rPr lang="ru-RU" sz="900" dirty="0" err="1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ЕвроИнвест</a:t>
            </a:r>
            <a:r>
              <a:rPr lang="ru-RU" sz="900" dirty="0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900" dirty="0" err="1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Девелопмент</a:t>
            </a:r>
            <a:endParaRPr lang="ru-RU" sz="900" dirty="0">
              <a:latin typeface="Montserrat" panose="00000500000000000000" pitchFamily="2" charset="-52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fontAlgn="b"/>
            <a:r>
              <a:rPr lang="ru-RU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ИНТЕРГРУПП</a:t>
            </a:r>
          </a:p>
          <a:p>
            <a:pPr fontAlgn="b"/>
            <a:r>
              <a:rPr lang="ru-RU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ИСГ </a:t>
            </a:r>
            <a:r>
              <a:rPr lang="ru-RU" sz="900" dirty="0" err="1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Мавис</a:t>
            </a:r>
            <a:endParaRPr lang="ru-RU" sz="900" dirty="0">
              <a:latin typeface="Montserrat" panose="00000500000000000000" pitchFamily="2" charset="-52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fontAlgn="b"/>
            <a:r>
              <a:rPr lang="ru-RU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ИСК ВИТА</a:t>
            </a:r>
          </a:p>
          <a:p>
            <a:pPr fontAlgn="b"/>
            <a:r>
              <a:rPr lang="ru-RU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КВС</a:t>
            </a:r>
          </a:p>
          <a:p>
            <a:pPr fontAlgn="b"/>
            <a:r>
              <a:rPr lang="ru-RU" sz="900" dirty="0" err="1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ЛенРусСтрой</a:t>
            </a:r>
            <a:endParaRPr lang="ru-RU" sz="900" dirty="0">
              <a:latin typeface="Montserrat" panose="00000500000000000000" pitchFamily="2" charset="-52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fontAlgn="b"/>
            <a:r>
              <a:rPr lang="ru-RU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Лидер групп</a:t>
            </a:r>
          </a:p>
          <a:p>
            <a:pPr fontAlgn="b"/>
            <a:r>
              <a:rPr lang="ru-RU" sz="900" dirty="0" err="1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Мавис</a:t>
            </a:r>
            <a:endParaRPr lang="ru-RU" sz="900" dirty="0">
              <a:latin typeface="Montserrat" panose="00000500000000000000" pitchFamily="2" charset="-52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fontAlgn="b"/>
            <a:r>
              <a:rPr lang="ru-RU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Новоселье</a:t>
            </a:r>
          </a:p>
          <a:p>
            <a:pPr fontAlgn="b"/>
            <a:r>
              <a:rPr lang="ru-RU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НЭК ХОЛДИНГ</a:t>
            </a: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СЗ </a:t>
            </a:r>
            <a:r>
              <a:rPr lang="ru-RU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СЗЛК-ИЖОРА</a:t>
            </a:r>
          </a:p>
          <a:p>
            <a:pPr fontAlgn="b"/>
            <a:r>
              <a:rPr lang="ru-RU" sz="900" dirty="0" err="1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Отделстрой</a:t>
            </a:r>
            <a:endParaRPr lang="ru-RU" sz="900" dirty="0">
              <a:latin typeface="Montserrat" panose="00000500000000000000" pitchFamily="2" charset="-52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fontAlgn="b"/>
            <a:r>
              <a:rPr lang="ru-RU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ПСК</a:t>
            </a:r>
          </a:p>
          <a:p>
            <a:pPr fontAlgn="b"/>
            <a:r>
              <a:rPr lang="ru-RU" sz="900" dirty="0" err="1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РосСтройИнвест</a:t>
            </a:r>
            <a:endParaRPr lang="ru-RU" sz="900" dirty="0">
              <a:latin typeface="Montserrat" panose="00000500000000000000" pitchFamily="2" charset="-52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СЗ </a:t>
            </a:r>
            <a:r>
              <a:rPr lang="ru-RU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Норд Сити</a:t>
            </a:r>
          </a:p>
          <a:p>
            <a:pPr fontAlgn="b"/>
            <a:r>
              <a:rPr lang="ru-RU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Союз</a:t>
            </a:r>
          </a:p>
          <a:p>
            <a:pPr fontAlgn="b"/>
            <a:r>
              <a:rPr lang="ru-RU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Спутник</a:t>
            </a: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АЛГОРИТМ</a:t>
            </a:r>
          </a:p>
          <a:p>
            <a:pPr fontAlgn="b"/>
            <a:endParaRPr lang="ru-RU" sz="900" dirty="0" smtClean="0">
              <a:latin typeface="Montserrat" panose="00000500000000000000" pitchFamily="2" charset="-52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fontAlgn="b"/>
            <a:r>
              <a:rPr lang="ru-RU" sz="900" b="1" dirty="0">
                <a:solidFill>
                  <a:srgbClr val="003790"/>
                </a:solidFill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Архангельск</a:t>
            </a: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А6440</a:t>
            </a:r>
            <a:endParaRPr lang="ru-RU" sz="900" dirty="0">
              <a:latin typeface="Montserrat" panose="00000500000000000000" pitchFamily="2" charset="-52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СМК</a:t>
            </a:r>
            <a:endParaRPr lang="ru-RU" sz="900" dirty="0">
              <a:latin typeface="Montserrat" panose="00000500000000000000" pitchFamily="2" charset="-52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fontAlgn="b"/>
            <a:r>
              <a:rPr lang="ru-RU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МАКСИ</a:t>
            </a: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Аквилон</a:t>
            </a:r>
            <a:endParaRPr lang="ru-RU" sz="900" dirty="0">
              <a:latin typeface="Montserrat" panose="00000500000000000000" pitchFamily="2" charset="-52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СЗ Гавань</a:t>
            </a: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СЗ </a:t>
            </a:r>
            <a:r>
              <a:rPr lang="ru-RU" sz="900" dirty="0" err="1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ГорСтрой</a:t>
            </a:r>
            <a:endParaRPr lang="ru-RU" sz="900" dirty="0">
              <a:latin typeface="Montserrat" panose="00000500000000000000" pitchFamily="2" charset="-52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СЗ Притяжение</a:t>
            </a:r>
            <a:endParaRPr lang="ru-RU" sz="900" dirty="0">
              <a:latin typeface="Montserrat" panose="00000500000000000000" pitchFamily="2" charset="-52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584040" y="451644"/>
            <a:ext cx="8976455" cy="6731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200" b="1" kern="1200" spc="-15">
                <a:solidFill>
                  <a:srgbClr val="3A4F9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2900" dirty="0">
                <a:solidFill>
                  <a:srgbClr val="003791"/>
                </a:solidFill>
                <a:latin typeface="Montserrat" panose="00000500000000000000" pitchFamily="2" charset="-52"/>
                <a:ea typeface="+mn-ea"/>
                <a:cs typeface="+mn-cs"/>
              </a:rPr>
              <a:t>Список застройщиков по программе </a:t>
            </a:r>
          </a:p>
          <a:p>
            <a:r>
              <a:rPr lang="ru-RU" sz="2900" dirty="0">
                <a:solidFill>
                  <a:srgbClr val="FC5055"/>
                </a:solidFill>
                <a:latin typeface="Montserrat" panose="00000500000000000000" pitchFamily="2" charset="-52"/>
                <a:ea typeface="+mn-ea"/>
                <a:cs typeface="+mn-cs"/>
              </a:rPr>
              <a:t>«Правильная ипотека»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915401" y="1343526"/>
            <a:ext cx="301324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900" dirty="0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СЗ </a:t>
            </a:r>
            <a:r>
              <a:rPr lang="ru-RU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"Ресурс </a:t>
            </a:r>
            <a:r>
              <a:rPr lang="ru-RU" sz="900" dirty="0" err="1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Девелопмент</a:t>
            </a:r>
            <a:r>
              <a:rPr lang="ru-RU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"</a:t>
            </a: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СЗ </a:t>
            </a:r>
            <a:r>
              <a:rPr lang="ru-RU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ДЭМ-СТРОЙ</a:t>
            </a: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СЗ </a:t>
            </a:r>
            <a:r>
              <a:rPr lang="ru-RU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ЖИЛОЙ КОМПЛЕКС ГРИНХИЛС</a:t>
            </a: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СЗ </a:t>
            </a:r>
            <a:r>
              <a:rPr lang="ru-RU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КВАДРА</a:t>
            </a: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СЗ </a:t>
            </a:r>
            <a:r>
              <a:rPr lang="ru-RU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ОСК 7</a:t>
            </a: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СЗ </a:t>
            </a:r>
            <a:r>
              <a:rPr lang="ru-RU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ЭМЕРАЛЬД</a:t>
            </a: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СЗ </a:t>
            </a:r>
            <a:r>
              <a:rPr lang="ru-RU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ДВ КАПИТАЛ</a:t>
            </a: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СЗ Ареал-</a:t>
            </a:r>
            <a:r>
              <a:rPr lang="ru-RU" sz="900" dirty="0" err="1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Девелопмент</a:t>
            </a:r>
            <a:endParaRPr lang="ru-RU" sz="900" dirty="0">
              <a:latin typeface="Montserrat" panose="00000500000000000000" pitchFamily="2" charset="-52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Ренессанс </a:t>
            </a:r>
            <a:r>
              <a:rPr lang="ru-RU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Актив</a:t>
            </a: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ЭДЕЛЬВЕЙС</a:t>
            </a:r>
            <a:endParaRPr lang="ru-RU" sz="900" dirty="0">
              <a:latin typeface="Montserrat" panose="00000500000000000000" pitchFamily="2" charset="-52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fontAlgn="b"/>
            <a:r>
              <a:rPr lang="ru-RU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ЭСКАДРА</a:t>
            </a:r>
          </a:p>
          <a:p>
            <a:pPr fontAlgn="b"/>
            <a:endParaRPr lang="ru-RU" sz="900" dirty="0">
              <a:latin typeface="Montserrat" panose="00000500000000000000" pitchFamily="2" charset="-52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fontAlgn="b"/>
            <a:r>
              <a:rPr lang="ru-RU" sz="900" b="1" dirty="0">
                <a:solidFill>
                  <a:srgbClr val="003790"/>
                </a:solidFill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Волгоград</a:t>
            </a:r>
          </a:p>
          <a:p>
            <a:pPr fontAlgn="b"/>
            <a:r>
              <a:rPr lang="en-US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DARS Development</a:t>
            </a:r>
          </a:p>
          <a:p>
            <a:pPr fontAlgn="b"/>
            <a:r>
              <a:rPr lang="en-US" sz="900" dirty="0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СЗ </a:t>
            </a:r>
            <a:r>
              <a:rPr lang="en-US" sz="900" dirty="0" err="1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Вымпел</a:t>
            </a:r>
            <a:endParaRPr lang="ru-RU" sz="900" dirty="0" smtClean="0">
              <a:latin typeface="Montserrat" panose="00000500000000000000" pitchFamily="2" charset="-52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fontAlgn="b"/>
            <a:r>
              <a:rPr lang="ru-RU" sz="900" dirty="0" err="1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Синара-Девелопмент</a:t>
            </a:r>
            <a:endParaRPr lang="ru-RU" sz="900" dirty="0">
              <a:latin typeface="Montserrat" panose="00000500000000000000" pitchFamily="2" charset="-52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АСЗ</a:t>
            </a:r>
          </a:p>
          <a:p>
            <a:pPr fontAlgn="b"/>
            <a:endParaRPr lang="ru-RU" sz="900" dirty="0">
              <a:latin typeface="Montserrat" panose="00000500000000000000" pitchFamily="2" charset="-52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fontAlgn="b"/>
            <a:r>
              <a:rPr lang="ru-RU" sz="1400" b="1" u="sng" spc="-15" dirty="0" smtClean="0">
                <a:solidFill>
                  <a:srgbClr val="FF0000"/>
                </a:solidFill>
                <a:latin typeface="Montserrat" panose="00000500000000000000" pitchFamily="2" charset="-52"/>
              </a:rPr>
              <a:t>Полный список застройщиков </a:t>
            </a:r>
            <a:endParaRPr lang="ru-RU" sz="1400" b="1" u="sng" spc="-15" dirty="0">
              <a:solidFill>
                <a:srgbClr val="FF0000"/>
              </a:solidFill>
              <a:latin typeface="Montserrat" panose="00000500000000000000" pitchFamily="2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501155" y="1343526"/>
            <a:ext cx="2664296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900" b="1" dirty="0" smtClean="0">
                <a:solidFill>
                  <a:srgbClr val="003790"/>
                </a:solidFill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Астрахань</a:t>
            </a:r>
            <a:endParaRPr lang="ru-RU" sz="900" b="1" dirty="0">
              <a:solidFill>
                <a:srgbClr val="003790"/>
              </a:solidFill>
              <a:latin typeface="Montserrat" panose="00000500000000000000" pitchFamily="2" charset="-52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СЗ АЛЕГРАНТ-ГРУПП</a:t>
            </a: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СЗ </a:t>
            </a:r>
            <a:r>
              <a:rPr lang="ru-RU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СОЮЗ </a:t>
            </a:r>
            <a:r>
              <a:rPr lang="ru-RU" sz="900" dirty="0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ДЕВЕЛОПМЕНТ</a:t>
            </a: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ПРОГРЕСС</a:t>
            </a: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СЗ </a:t>
            </a:r>
            <a:r>
              <a:rPr lang="ru-RU" sz="900" dirty="0" err="1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Партикл</a:t>
            </a:r>
            <a:r>
              <a:rPr lang="ru-RU" sz="900" dirty="0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-Линейный</a:t>
            </a:r>
          </a:p>
          <a:p>
            <a:pPr fontAlgn="b"/>
            <a:endParaRPr lang="ru-RU" sz="900" b="1" dirty="0" smtClean="0">
              <a:solidFill>
                <a:srgbClr val="003790"/>
              </a:solidFill>
              <a:latin typeface="Montserrat" panose="00000500000000000000" pitchFamily="2" charset="-52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fontAlgn="b"/>
            <a:r>
              <a:rPr lang="ru-RU" sz="900" b="1" dirty="0" smtClean="0">
                <a:solidFill>
                  <a:srgbClr val="003790"/>
                </a:solidFill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Барнаул</a:t>
            </a:r>
            <a:endParaRPr lang="ru-RU" sz="900" b="1" dirty="0">
              <a:solidFill>
                <a:srgbClr val="003790"/>
              </a:solidFill>
              <a:latin typeface="Montserrat" panose="00000500000000000000" pitchFamily="2" charset="-52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fontAlgn="b"/>
            <a:r>
              <a:rPr lang="ru-RU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Адалин</a:t>
            </a:r>
          </a:p>
          <a:p>
            <a:pPr fontAlgn="b"/>
            <a:r>
              <a:rPr lang="ru-RU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Алгоритм</a:t>
            </a:r>
          </a:p>
          <a:p>
            <a:pPr fontAlgn="b"/>
            <a:r>
              <a:rPr lang="ru-RU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Восход</a:t>
            </a:r>
          </a:p>
          <a:p>
            <a:pPr fontAlgn="b"/>
            <a:r>
              <a:rPr lang="ru-RU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ВОТЭТОДОМ</a:t>
            </a:r>
          </a:p>
          <a:p>
            <a:pPr fontAlgn="b"/>
            <a:r>
              <a:rPr lang="ru-RU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Жилищная </a:t>
            </a:r>
            <a:r>
              <a:rPr lang="ru-RU" sz="900" dirty="0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Инициатива</a:t>
            </a:r>
            <a:endParaRPr lang="ru-RU" sz="900" dirty="0">
              <a:latin typeface="Montserrat" panose="00000500000000000000" pitchFamily="2" charset="-52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СЗ Этюд</a:t>
            </a:r>
          </a:p>
          <a:p>
            <a:pPr fontAlgn="b"/>
            <a:r>
              <a:rPr lang="ru-RU" sz="900" dirty="0" err="1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Отделфинстрой</a:t>
            </a:r>
            <a:endParaRPr lang="ru-RU" sz="900" dirty="0">
              <a:latin typeface="Montserrat" panose="00000500000000000000" pitchFamily="2" charset="-52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СЗ </a:t>
            </a:r>
            <a:r>
              <a:rPr lang="ru-RU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ИСК СПОРТ СИТИ </a:t>
            </a:r>
            <a:endParaRPr lang="ru-RU" sz="900" dirty="0" smtClean="0">
              <a:latin typeface="Montserrat" panose="00000500000000000000" pitchFamily="2" charset="-52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fontAlgn="b"/>
            <a:r>
              <a:rPr lang="ru-RU" sz="900" dirty="0" err="1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Регионстрой</a:t>
            </a:r>
            <a:endParaRPr lang="ru-RU" sz="900" dirty="0">
              <a:latin typeface="Montserrat" panose="00000500000000000000" pitchFamily="2" charset="-52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fontAlgn="b"/>
            <a:r>
              <a:rPr lang="ru-RU" sz="900" dirty="0" err="1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Селф</a:t>
            </a:r>
            <a:endParaRPr lang="ru-RU" sz="900" dirty="0">
              <a:latin typeface="Montserrat" panose="00000500000000000000" pitchFamily="2" charset="-52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fontAlgn="b"/>
            <a:r>
              <a:rPr lang="ru-RU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Спорт -Сити</a:t>
            </a: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Строительная Перспектива</a:t>
            </a:r>
            <a:endParaRPr lang="ru-RU" sz="900" dirty="0">
              <a:latin typeface="Montserrat" panose="00000500000000000000" pitchFamily="2" charset="-52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fontAlgn="b"/>
            <a:r>
              <a:rPr lang="ru-RU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Строительный </a:t>
            </a:r>
            <a:r>
              <a:rPr lang="ru-RU" sz="900" dirty="0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камень</a:t>
            </a:r>
          </a:p>
          <a:p>
            <a:pPr fontAlgn="b"/>
            <a:endParaRPr lang="ru-RU" sz="900" dirty="0">
              <a:latin typeface="Montserrat" panose="00000500000000000000" pitchFamily="2" charset="-52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fontAlgn="b"/>
            <a:r>
              <a:rPr lang="ru-RU" sz="900" b="1" dirty="0">
                <a:solidFill>
                  <a:srgbClr val="003790"/>
                </a:solidFill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Владимир</a:t>
            </a:r>
          </a:p>
          <a:p>
            <a:pPr fontAlgn="b"/>
            <a:r>
              <a:rPr lang="ru-RU" sz="900" dirty="0" err="1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Игротэк</a:t>
            </a:r>
            <a:endParaRPr lang="ru-RU" sz="900" dirty="0">
              <a:latin typeface="Montserrat" panose="00000500000000000000" pitchFamily="2" charset="-52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fontAlgn="b"/>
            <a:r>
              <a:rPr lang="ru-RU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Континент</a:t>
            </a:r>
          </a:p>
          <a:p>
            <a:pPr fontAlgn="b"/>
            <a:r>
              <a:rPr lang="ru-RU" sz="900" dirty="0" err="1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Стройэкс</a:t>
            </a:r>
            <a:endParaRPr lang="ru-RU" sz="900" dirty="0">
              <a:latin typeface="Montserrat" panose="00000500000000000000" pitchFamily="2" charset="-52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fontAlgn="b"/>
            <a:r>
              <a:rPr lang="ru-RU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Уником</a:t>
            </a: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СЗ  </a:t>
            </a:r>
            <a:r>
              <a:rPr lang="ru-RU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«СК Континент»</a:t>
            </a:r>
          </a:p>
          <a:p>
            <a:pPr fontAlgn="b"/>
            <a:endParaRPr lang="ru-RU" sz="900" dirty="0" smtClean="0">
              <a:latin typeface="Montserrat" panose="00000500000000000000" pitchFamily="2" charset="-52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fontAlgn="b"/>
            <a:r>
              <a:rPr lang="ru-RU" sz="900" b="1" dirty="0">
                <a:solidFill>
                  <a:srgbClr val="003790"/>
                </a:solidFill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Владивосток</a:t>
            </a:r>
          </a:p>
          <a:p>
            <a:pPr fontAlgn="b"/>
            <a:r>
              <a:rPr lang="en-US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Aura Development</a:t>
            </a:r>
          </a:p>
          <a:p>
            <a:pPr fontAlgn="b"/>
            <a:r>
              <a:rPr lang="ru-RU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АРМАДА</a:t>
            </a: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ФСК</a:t>
            </a:r>
            <a:endParaRPr lang="ru-RU" sz="900" dirty="0">
              <a:latin typeface="Montserrat" panose="00000500000000000000" pitchFamily="2" charset="-52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fontAlgn="b"/>
            <a:r>
              <a:rPr lang="ru-RU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ДВ КОНСТРАКШЕН</a:t>
            </a:r>
          </a:p>
          <a:p>
            <a:pPr fontAlgn="b"/>
            <a:r>
              <a:rPr lang="ru-RU" sz="900" dirty="0" err="1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Жилкапинвест</a:t>
            </a:r>
            <a:endParaRPr lang="ru-RU" sz="900" dirty="0">
              <a:latin typeface="Montserrat" panose="00000500000000000000" pitchFamily="2" charset="-52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fontAlgn="b"/>
            <a:r>
              <a:rPr lang="ru-RU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НОВЫЙ ДОМ</a:t>
            </a:r>
          </a:p>
          <a:p>
            <a:pPr fontAlgn="b"/>
            <a:r>
              <a:rPr lang="ru-RU" sz="900" dirty="0" smtClean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Находка</a:t>
            </a:r>
          </a:p>
          <a:p>
            <a:pPr fontAlgn="b"/>
            <a:r>
              <a:rPr lang="ru-RU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Самолет</a:t>
            </a:r>
          </a:p>
          <a:p>
            <a:pPr fontAlgn="b"/>
            <a:r>
              <a:rPr lang="ru-RU" sz="900" dirty="0">
                <a:latin typeface="Montserrat" panose="00000500000000000000" pitchFamily="2" charset="-52"/>
                <a:ea typeface="Verdana" panose="020B0604030504040204" pitchFamily="34" charset="0"/>
                <a:cs typeface="Arial" panose="020B0604020202020204" pitchFamily="34" charset="0"/>
              </a:rPr>
              <a:t>ТАЛАН</a:t>
            </a:r>
          </a:p>
          <a:p>
            <a:pPr fontAlgn="b"/>
            <a:endParaRPr lang="ru-RU" sz="900" dirty="0">
              <a:latin typeface="Montserrat" panose="00000500000000000000" pitchFamily="2" charset="-52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188" y="4144293"/>
            <a:ext cx="2651411" cy="265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4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0687" y="2487431"/>
            <a:ext cx="3655342" cy="1814534"/>
          </a:xfrm>
          <a:prstGeom prst="rect">
            <a:avLst/>
          </a:prstGeom>
        </p:spPr>
        <p:txBody>
          <a:bodyPr vert="horz" wrap="square" lIns="0" tIns="90105" rIns="0" bIns="0" rtlCol="0" anchor="t">
            <a:spAutoFit/>
          </a:bodyPr>
          <a:lstStyle/>
          <a:p>
            <a:pPr marL="7701" marR="3081">
              <a:lnSpc>
                <a:spcPct val="100000"/>
              </a:lnSpc>
              <a:spcBef>
                <a:spcPts val="709"/>
              </a:spcBef>
            </a:pPr>
            <a:r>
              <a:rPr lang="ru-RU" sz="2800" dirty="0" smtClean="0">
                <a:solidFill>
                  <a:srgbClr val="000000"/>
                </a:solidFill>
              </a:rPr>
              <a:t>БЕРЕМ ПРОЦЕНТЫ НА СЕБЯ.</a:t>
            </a:r>
            <a:br>
              <a:rPr lang="ru-RU" sz="2800" dirty="0" smtClean="0">
                <a:solidFill>
                  <a:srgbClr val="000000"/>
                </a:solidFill>
              </a:rPr>
            </a:br>
            <a:r>
              <a:rPr lang="ru-RU" sz="2800" dirty="0" smtClean="0">
                <a:solidFill>
                  <a:srgbClr val="000000"/>
                </a:solidFill>
              </a:rPr>
              <a:t/>
            </a:r>
            <a:br>
              <a:rPr lang="ru-RU" sz="2800" dirty="0" smtClean="0">
                <a:solidFill>
                  <a:srgbClr val="000000"/>
                </a:solidFill>
              </a:rPr>
            </a:br>
            <a:endParaRPr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0E43DE-6433-0389-E08B-E7FFD2665D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6" y="348080"/>
            <a:ext cx="2959100" cy="6977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AD85A0-1F90-42DD-D406-F6058A8AA960}"/>
              </a:ext>
            </a:extLst>
          </p:cNvPr>
          <p:cNvSpPr txBox="1"/>
          <p:nvPr/>
        </p:nvSpPr>
        <p:spPr>
          <a:xfrm>
            <a:off x="425233" y="5743575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37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sovcombank.ru</a:t>
            </a:r>
            <a:endParaRPr lang="ru-RU" b="1" dirty="0">
              <a:solidFill>
                <a:srgbClr val="0037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43B6B0-4078-D979-9E5C-C8E0F79BC5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01" y="567"/>
            <a:ext cx="6857999" cy="6858000"/>
          </a:xfrm>
        </p:spPr>
      </p:pic>
    </p:spTree>
    <p:extLst>
      <p:ext uri="{BB962C8B-B14F-4D97-AF65-F5344CB8AC3E}">
        <p14:creationId xmlns:p14="http://schemas.microsoft.com/office/powerpoint/2010/main" val="210947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1" y="493143"/>
            <a:ext cx="7229475" cy="1279673"/>
          </a:xfrm>
        </p:spPr>
        <p:txBody>
          <a:bodyPr>
            <a:normAutofit/>
          </a:bodyPr>
          <a:lstStyle/>
          <a:p>
            <a:pPr marL="14479" marR="5792">
              <a:lnSpc>
                <a:spcPct val="100000"/>
              </a:lnSpc>
              <a:spcBef>
                <a:spcPts val="388"/>
              </a:spcBef>
            </a:pPr>
            <a:r>
              <a:rPr lang="ru-RU" dirty="0">
                <a:solidFill>
                  <a:srgbClr val="003790"/>
                </a:solidFill>
              </a:rPr>
              <a:t>Берем все проценты на </a:t>
            </a:r>
            <a:r>
              <a:rPr lang="ru-RU" dirty="0" smtClean="0">
                <a:solidFill>
                  <a:srgbClr val="003790"/>
                </a:solidFill>
              </a:rPr>
              <a:t>себя </a:t>
            </a:r>
            <a:r>
              <a:rPr lang="ru-RU" dirty="0">
                <a:solidFill>
                  <a:srgbClr val="003790"/>
                </a:solidFill>
              </a:rPr>
              <a:t/>
            </a:r>
            <a:br>
              <a:rPr lang="ru-RU" dirty="0">
                <a:solidFill>
                  <a:srgbClr val="003790"/>
                </a:solidFill>
              </a:rPr>
            </a:br>
            <a:r>
              <a:rPr lang="ru-RU" sz="1800" dirty="0">
                <a:solidFill>
                  <a:srgbClr val="F04E52"/>
                </a:solidFill>
                <a:ea typeface="+mn-ea"/>
              </a:rPr>
              <a:t>на срок от 6 мес. до 5 лет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752601" y="3182486"/>
            <a:ext cx="5042805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2303" marR="267866" indent="-158548">
              <a:spcBef>
                <a:spcPts val="600"/>
              </a:spcBef>
              <a:buClr>
                <a:srgbClr val="009BDB"/>
              </a:buClr>
              <a:buFont typeface="Verdana"/>
              <a:buChar char="•"/>
              <a:tabLst>
                <a:tab pos="173027" algn="l"/>
              </a:tabLst>
            </a:pPr>
            <a:r>
              <a:rPr lang="ru-RU" sz="1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доступна в рамках «Новостройка с господдержкой», </a:t>
            </a:r>
            <a:r>
              <a:rPr lang="ru-RU" sz="14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Субсидия 2018 (детская ипотека)», «Новостройка</a:t>
            </a:r>
            <a:r>
              <a:rPr lang="ru-RU" sz="1400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и «Коммерция» </a:t>
            </a:r>
            <a:r>
              <a:rPr lang="ru-RU" sz="1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(квартира, апартаменты, ПДКП, ДКП)</a:t>
            </a:r>
          </a:p>
          <a:p>
            <a:pPr marL="172303" marR="267866" indent="-158548">
              <a:spcBef>
                <a:spcPts val="600"/>
              </a:spcBef>
              <a:buClr>
                <a:srgbClr val="009BDB"/>
              </a:buClr>
              <a:buFont typeface="Verdana"/>
              <a:buChar char="•"/>
              <a:tabLst>
                <a:tab pos="173027" algn="l"/>
              </a:tabLst>
            </a:pPr>
            <a:r>
              <a:rPr lang="ru-RU" sz="1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Платеж по программе </a:t>
            </a:r>
            <a:r>
              <a:rPr lang="ru-RU" sz="14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ниже ипотеки под 0,01% </a:t>
            </a:r>
            <a:r>
              <a:rPr lang="ru-RU" sz="1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полный срок кредитования</a:t>
            </a:r>
          </a:p>
          <a:p>
            <a:pPr marL="172303" marR="267866" indent="-158548">
              <a:spcBef>
                <a:spcPts val="600"/>
              </a:spcBef>
              <a:buClr>
                <a:srgbClr val="009BDB"/>
              </a:buClr>
              <a:buFont typeface="Verdana"/>
              <a:buChar char="•"/>
              <a:tabLst>
                <a:tab pos="173027" algn="l"/>
              </a:tabLst>
            </a:pPr>
            <a:r>
              <a:rPr lang="ru-RU" sz="14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Замена рассрочки </a:t>
            </a:r>
            <a:r>
              <a:rPr lang="ru-RU" sz="1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застройщика</a:t>
            </a:r>
          </a:p>
          <a:p>
            <a:pPr marL="172303" marR="267866" indent="-158548">
              <a:spcBef>
                <a:spcPts val="600"/>
              </a:spcBef>
              <a:buClr>
                <a:srgbClr val="009BDB"/>
              </a:buClr>
              <a:buFont typeface="Verdana"/>
              <a:buChar char="•"/>
              <a:tabLst>
                <a:tab pos="173027" algn="l"/>
              </a:tabLst>
            </a:pPr>
            <a:r>
              <a:rPr lang="ru-RU" sz="14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нагрузки </a:t>
            </a:r>
            <a:r>
              <a:rPr lang="ru-RU" sz="1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клиента (аренда, потребительский кредит)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86509" y="1837273"/>
            <a:ext cx="725634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2140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</a:t>
            </a:r>
            <a:r>
              <a:rPr lang="ru-RU" sz="2000" b="1" dirty="0" smtClean="0">
                <a:solidFill>
                  <a:srgbClr val="F04E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10 </a:t>
            </a:r>
            <a:r>
              <a:rPr lang="ru-RU" sz="2000" b="1" dirty="0">
                <a:solidFill>
                  <a:srgbClr val="2140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 </a:t>
            </a:r>
            <a:r>
              <a:rPr lang="ru-RU" sz="2000" b="1" dirty="0" smtClean="0">
                <a:solidFill>
                  <a:srgbClr val="2140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</a:t>
            </a:r>
            <a:r>
              <a:rPr lang="en-US" sz="2000" b="1" dirty="0" smtClean="0">
                <a:solidFill>
                  <a:srgbClr val="2140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ru-RU" sz="2000" b="1" dirty="0" smtClean="0">
                <a:solidFill>
                  <a:srgbClr val="2140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Платеж </a:t>
            </a:r>
            <a:r>
              <a:rPr lang="ru-RU" sz="2000" b="1" dirty="0" smtClean="0">
                <a:solidFill>
                  <a:srgbClr val="FC5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8 051 </a:t>
            </a:r>
            <a:r>
              <a:rPr lang="ru-RU" sz="2000" b="1" dirty="0" smtClean="0">
                <a:solidFill>
                  <a:srgbClr val="0037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0037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Сокращение платежа  </a:t>
            </a:r>
            <a:r>
              <a:rPr lang="ru-RU" sz="2000" b="1" dirty="0" smtClean="0">
                <a:solidFill>
                  <a:srgbClr val="FB50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80%</a:t>
            </a:r>
            <a:r>
              <a:rPr lang="en-US" sz="2000" b="1" dirty="0" smtClean="0">
                <a:solidFill>
                  <a:srgbClr val="FB50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solidFill>
                <a:srgbClr val="FB50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63752" y="1933382"/>
            <a:ext cx="18002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438" marR="34750">
              <a:spcBef>
                <a:spcPts val="1271"/>
              </a:spcBef>
            </a:pPr>
            <a:r>
              <a:rPr lang="ru-RU" sz="1050" dirty="0" smtClean="0">
                <a:solidFill>
                  <a:srgbClr val="2140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 определяются застройщиком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924304" y="1933382"/>
            <a:ext cx="214024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438" marR="34750"/>
            <a:r>
              <a:rPr lang="ru-RU" sz="1050" dirty="0">
                <a:solidFill>
                  <a:srgbClr val="2140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платеж при сумме кредита </a:t>
            </a:r>
          </a:p>
          <a:p>
            <a:pPr marL="43438" marR="34750"/>
            <a:r>
              <a:rPr lang="ru-RU" sz="1050" dirty="0">
                <a:solidFill>
                  <a:srgbClr val="2140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млн руб.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330643" y="4658958"/>
            <a:ext cx="1021941" cy="727122"/>
          </a:xfrm>
          <a:prstGeom prst="roundRect">
            <a:avLst>
              <a:gd name="adj" fmla="val 9019"/>
            </a:avLst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961224" y="3002740"/>
            <a:ext cx="1021941" cy="727122"/>
          </a:xfrm>
          <a:prstGeom prst="roundRect">
            <a:avLst>
              <a:gd name="adj" fmla="val 9019"/>
            </a:avLst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153500" y="3002740"/>
            <a:ext cx="1021941" cy="727122"/>
          </a:xfrm>
          <a:prstGeom prst="roundRect">
            <a:avLst>
              <a:gd name="adj" fmla="val 9019"/>
            </a:avLst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9153500" y="4663384"/>
            <a:ext cx="1021941" cy="727122"/>
          </a:xfrm>
          <a:prstGeom prst="roundRect">
            <a:avLst>
              <a:gd name="adj" fmla="val 9019"/>
            </a:avLst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9153500" y="3833062"/>
            <a:ext cx="1021941" cy="727122"/>
          </a:xfrm>
          <a:prstGeom prst="roundRect">
            <a:avLst>
              <a:gd name="adj" fmla="val 9019"/>
            </a:avLst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961224" y="3843299"/>
            <a:ext cx="1021941" cy="727122"/>
          </a:xfrm>
          <a:prstGeom prst="roundRect">
            <a:avLst>
              <a:gd name="adj" fmla="val 9019"/>
            </a:avLst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0330643" y="3002740"/>
            <a:ext cx="1021941" cy="727122"/>
          </a:xfrm>
          <a:prstGeom prst="roundRect">
            <a:avLst>
              <a:gd name="adj" fmla="val 9019"/>
            </a:avLst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330643" y="3833062"/>
            <a:ext cx="1021941" cy="727122"/>
          </a:xfrm>
          <a:prstGeom prst="roundRect">
            <a:avLst>
              <a:gd name="adj" fmla="val 9019"/>
            </a:avLst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6" t="34362" r="6074" b="27838"/>
          <a:stretch/>
        </p:blipFill>
        <p:spPr>
          <a:xfrm>
            <a:off x="9312560" y="4869160"/>
            <a:ext cx="815888" cy="29984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7" t="24013" r="8391" b="29919"/>
          <a:stretch/>
        </p:blipFill>
        <p:spPr>
          <a:xfrm>
            <a:off x="8085009" y="3143858"/>
            <a:ext cx="733466" cy="43341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001" y="3990382"/>
            <a:ext cx="524510" cy="52451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5" b="25437"/>
          <a:stretch/>
        </p:blipFill>
        <p:spPr>
          <a:xfrm>
            <a:off x="9251997" y="4031943"/>
            <a:ext cx="882650" cy="43204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033" y="4022623"/>
            <a:ext cx="994551" cy="39904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1" t="36032" r="25960" b="34892"/>
          <a:stretch/>
        </p:blipFill>
        <p:spPr>
          <a:xfrm>
            <a:off x="10528502" y="3272972"/>
            <a:ext cx="680066" cy="26156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5" t="32372" r="9175" b="34345"/>
          <a:stretch/>
        </p:blipFill>
        <p:spPr>
          <a:xfrm>
            <a:off x="9203171" y="3327853"/>
            <a:ext cx="884337" cy="206345"/>
          </a:xfrm>
          <a:prstGeom prst="rect">
            <a:avLst/>
          </a:prstGeom>
        </p:spPr>
      </p:pic>
      <p:sp>
        <p:nvSpPr>
          <p:cNvPr id="37" name="Скругленный прямоугольник 36"/>
          <p:cNvSpPr/>
          <p:nvPr/>
        </p:nvSpPr>
        <p:spPr>
          <a:xfrm>
            <a:off x="7961224" y="4658958"/>
            <a:ext cx="1021941" cy="727122"/>
          </a:xfrm>
          <a:prstGeom prst="roundRect">
            <a:avLst>
              <a:gd name="adj" fmla="val 9019"/>
            </a:avLst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325" y="4755650"/>
            <a:ext cx="533738" cy="5337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99414" y="4758283"/>
            <a:ext cx="695325" cy="542925"/>
          </a:xfrm>
          <a:prstGeom prst="rect">
            <a:avLst/>
          </a:prstGeom>
        </p:spPr>
      </p:pic>
      <p:sp>
        <p:nvSpPr>
          <p:cNvPr id="27" name="Скругленный прямоугольник 26"/>
          <p:cNvSpPr/>
          <p:nvPr/>
        </p:nvSpPr>
        <p:spPr>
          <a:xfrm>
            <a:off x="6874259" y="4646094"/>
            <a:ext cx="1021941" cy="727122"/>
          </a:xfrm>
          <a:prstGeom prst="roundRect">
            <a:avLst>
              <a:gd name="adj" fmla="val 9019"/>
            </a:avLst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04446" y="4786858"/>
            <a:ext cx="869938" cy="499975"/>
          </a:xfrm>
          <a:prstGeom prst="rect">
            <a:avLst/>
          </a:prstGeom>
        </p:spPr>
      </p:pic>
      <p:sp>
        <p:nvSpPr>
          <p:cNvPr id="31" name="Скругленный прямоугольник 30"/>
          <p:cNvSpPr/>
          <p:nvPr/>
        </p:nvSpPr>
        <p:spPr>
          <a:xfrm>
            <a:off x="6860430" y="3854006"/>
            <a:ext cx="1021941" cy="727122"/>
          </a:xfrm>
          <a:prstGeom prst="roundRect">
            <a:avLst>
              <a:gd name="adj" fmla="val 9019"/>
            </a:avLst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32438" y="4077072"/>
            <a:ext cx="949933" cy="288032"/>
          </a:xfrm>
          <a:prstGeom prst="rect">
            <a:avLst/>
          </a:prstGeom>
        </p:spPr>
      </p:pic>
      <p:sp>
        <p:nvSpPr>
          <p:cNvPr id="35" name="Скругленный прямоугольник 34"/>
          <p:cNvSpPr/>
          <p:nvPr/>
        </p:nvSpPr>
        <p:spPr>
          <a:xfrm>
            <a:off x="6874259" y="2996952"/>
            <a:ext cx="1021941" cy="727122"/>
          </a:xfrm>
          <a:prstGeom prst="roundRect">
            <a:avLst>
              <a:gd name="adj" fmla="val 9019"/>
            </a:avLst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60096" y="3212976"/>
            <a:ext cx="936104" cy="360040"/>
          </a:xfrm>
          <a:prstGeom prst="rect">
            <a:avLst/>
          </a:prstGeom>
        </p:spPr>
      </p:pic>
      <p:sp>
        <p:nvSpPr>
          <p:cNvPr id="38" name="Скругленный прямоугольник 37"/>
          <p:cNvSpPr/>
          <p:nvPr/>
        </p:nvSpPr>
        <p:spPr>
          <a:xfrm>
            <a:off x="7985732" y="5584644"/>
            <a:ext cx="1021941" cy="727122"/>
          </a:xfrm>
          <a:prstGeom prst="roundRect">
            <a:avLst>
              <a:gd name="adj" fmla="val 9019"/>
            </a:avLst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6898767" y="5571780"/>
            <a:ext cx="1021941" cy="727122"/>
          </a:xfrm>
          <a:prstGeom prst="roundRect">
            <a:avLst>
              <a:gd name="adj" fmla="val 9019"/>
            </a:avLst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5" r="2750" b="26375"/>
          <a:stretch/>
        </p:blipFill>
        <p:spPr>
          <a:xfrm>
            <a:off x="6960096" y="5672776"/>
            <a:ext cx="868580" cy="50640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595" y="5872255"/>
            <a:ext cx="800709" cy="151900"/>
          </a:xfrm>
          <a:prstGeom prst="rect">
            <a:avLst/>
          </a:prstGeom>
        </p:spPr>
      </p:pic>
      <p:sp>
        <p:nvSpPr>
          <p:cNvPr id="44" name="Скругленный прямоугольник 43"/>
          <p:cNvSpPr/>
          <p:nvPr/>
        </p:nvSpPr>
        <p:spPr>
          <a:xfrm>
            <a:off x="9153500" y="5571780"/>
            <a:ext cx="1021941" cy="727122"/>
          </a:xfrm>
          <a:prstGeom prst="roundRect">
            <a:avLst>
              <a:gd name="adj" fmla="val 9019"/>
            </a:avLst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10344337" y="5571780"/>
            <a:ext cx="1021941" cy="727122"/>
          </a:xfrm>
          <a:prstGeom prst="roundRect">
            <a:avLst>
              <a:gd name="adj" fmla="val 9019"/>
            </a:avLst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81" b="30528"/>
          <a:stretch/>
        </p:blipFill>
        <p:spPr>
          <a:xfrm>
            <a:off x="9222951" y="5872255"/>
            <a:ext cx="876805" cy="2221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7" b="21635"/>
          <a:stretch/>
        </p:blipFill>
        <p:spPr>
          <a:xfrm>
            <a:off x="10421250" y="5749249"/>
            <a:ext cx="894569" cy="468197"/>
          </a:xfrm>
          <a:prstGeom prst="rect">
            <a:avLst/>
          </a:prstGeom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BAEC8-4D4E-4529-8E58-91E33DAF6BEE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46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" val="7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7587</TotalTime>
  <Words>1564</Words>
  <Application>Microsoft Office PowerPoint</Application>
  <PresentationFormat>Широкоэкранный</PresentationFormat>
  <Paragraphs>437</Paragraphs>
  <Slides>19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Arial Black</vt:lpstr>
      <vt:lpstr>Calibri</vt:lpstr>
      <vt:lpstr>Montserrat</vt:lpstr>
      <vt:lpstr>Myriad Pro</vt:lpstr>
      <vt:lpstr>Verdana</vt:lpstr>
      <vt:lpstr>Тема Office</vt:lpstr>
      <vt:lpstr>ИПОТЕЧНЫЕ  ПРОГРАММЫ</vt:lpstr>
      <vt:lpstr>Программы кредитования </vt:lpstr>
      <vt:lpstr>Презентация PowerPoint</vt:lpstr>
      <vt:lpstr>Правильная ипотека без наценки на квартиру</vt:lpstr>
      <vt:lpstr>Правильная ипотека Новостройка (Москва, Санкт-Петербург)</vt:lpstr>
      <vt:lpstr>Презентация PowerPoint</vt:lpstr>
      <vt:lpstr>Презентация PowerPoint</vt:lpstr>
      <vt:lpstr>БЕРЕМ ПРОЦЕНТЫ НА СЕБЯ.  </vt:lpstr>
      <vt:lpstr>Берем все проценты на себя  на срок от 6 мес. до 5 лет</vt:lpstr>
      <vt:lpstr>РАСЧЕТ ПЛАТЕЖЕЙ ДЛЯ КЛИЕНТА</vt:lpstr>
      <vt:lpstr>Презентация PowerPoint</vt:lpstr>
      <vt:lpstr>Выгодные условия по ипотеке Субсидирование</vt:lpstr>
      <vt:lpstr>СНИЖЕНИЕ СТАВКИ  ЗА КОМИССИЮ  ОТ КЛИЕНТА  </vt:lpstr>
      <vt:lpstr>СНИЖЕНИЕ ПРОЦЕНТНОЙ СТАВКИ</vt:lpstr>
      <vt:lpstr>ЕСТЬ ЛИ ВЫГОДА ДЛЯ КЛИЕНТА?</vt:lpstr>
      <vt:lpstr>РАСЧЕТ ВЫГОДЫ СНИЖЕНИЯ СТАВКИ СТАНДАРТНЫЕ ПРОГРАММЫ</vt:lpstr>
      <vt:lpstr>Базовые требования  к заемщикам</vt:lpstr>
      <vt:lpstr>ОПЦИИ и ВОЗМОЖНОСТИ</vt:lpstr>
      <vt:lpstr>ОПЦИИ и ВОЗМОЖНОСТИ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ИпотекаLAB   СОВКОМБАНК</dc:title>
  <dc:creator>Denis</dc:creator>
  <cp:lastModifiedBy>Зубов Денис Сергеевич</cp:lastModifiedBy>
  <cp:revision>163</cp:revision>
  <cp:lastPrinted>2023-11-22T14:04:55Z</cp:lastPrinted>
  <dcterms:modified xsi:type="dcterms:W3CDTF">2024-04-01T09:04:09Z</dcterms:modified>
</cp:coreProperties>
</file>